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45"/>
  </p:notesMasterIdLst>
  <p:handoutMasterIdLst>
    <p:handoutMasterId r:id="rId46"/>
  </p:handoutMasterIdLst>
  <p:sldIdLst>
    <p:sldId id="256" r:id="rId2"/>
    <p:sldId id="257" r:id="rId3"/>
    <p:sldId id="303" r:id="rId4"/>
    <p:sldId id="308" r:id="rId5"/>
    <p:sldId id="304" r:id="rId6"/>
    <p:sldId id="305" r:id="rId7"/>
    <p:sldId id="306" r:id="rId8"/>
    <p:sldId id="307" r:id="rId9"/>
    <p:sldId id="309" r:id="rId10"/>
    <p:sldId id="290" r:id="rId11"/>
    <p:sldId id="297" r:id="rId12"/>
    <p:sldId id="298" r:id="rId13"/>
    <p:sldId id="299" r:id="rId14"/>
    <p:sldId id="300" r:id="rId15"/>
    <p:sldId id="310" r:id="rId16"/>
    <p:sldId id="302" r:id="rId17"/>
    <p:sldId id="258" r:id="rId18"/>
    <p:sldId id="259" r:id="rId19"/>
    <p:sldId id="260" r:id="rId20"/>
    <p:sldId id="311" r:id="rId21"/>
    <p:sldId id="261" r:id="rId22"/>
    <p:sldId id="269" r:id="rId23"/>
    <p:sldId id="313" r:id="rId24"/>
    <p:sldId id="312" r:id="rId25"/>
    <p:sldId id="314" r:id="rId26"/>
    <p:sldId id="315" r:id="rId27"/>
    <p:sldId id="316" r:id="rId28"/>
    <p:sldId id="317" r:id="rId29"/>
    <p:sldId id="318" r:id="rId30"/>
    <p:sldId id="319" r:id="rId31"/>
    <p:sldId id="320" r:id="rId32"/>
    <p:sldId id="321" r:id="rId33"/>
    <p:sldId id="322" r:id="rId34"/>
    <p:sldId id="323" r:id="rId35"/>
    <p:sldId id="324" r:id="rId36"/>
    <p:sldId id="325" r:id="rId37"/>
    <p:sldId id="326" r:id="rId38"/>
    <p:sldId id="327" r:id="rId39"/>
    <p:sldId id="328" r:id="rId40"/>
    <p:sldId id="329" r:id="rId41"/>
    <p:sldId id="330" r:id="rId42"/>
    <p:sldId id="286" r:id="rId43"/>
    <p:sldId id="288"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95226" autoAdjust="0"/>
  </p:normalViewPr>
  <p:slideViewPr>
    <p:cSldViewPr snapToGrid="0">
      <p:cViewPr varScale="1">
        <p:scale>
          <a:sx n="81" d="100"/>
          <a:sy n="81" d="100"/>
        </p:scale>
        <p:origin x="912" y="72"/>
      </p:cViewPr>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3034906-D58F-4A36-8ADA-550C8F564E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dirty="0"/>
          </a:p>
        </p:txBody>
      </p:sp>
      <p:sp>
        <p:nvSpPr>
          <p:cNvPr id="3" name="Espace réservé de la date 2">
            <a:extLst>
              <a:ext uri="{FF2B5EF4-FFF2-40B4-BE49-F238E27FC236}">
                <a16:creationId xmlns:a16="http://schemas.microsoft.com/office/drawing/2014/main" id="{DBA5651A-FE5B-4949-850E-6E76573F47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DD3C5-50B1-46A7-8038-925DE90B644C}" type="datetimeFigureOut">
              <a:rPr lang="fr-MA" smtClean="0"/>
              <a:t>25/06/2021</a:t>
            </a:fld>
            <a:endParaRPr lang="fr-MA" dirty="0"/>
          </a:p>
        </p:txBody>
      </p:sp>
      <p:sp>
        <p:nvSpPr>
          <p:cNvPr id="4" name="Espace réservé du pied de page 3">
            <a:extLst>
              <a:ext uri="{FF2B5EF4-FFF2-40B4-BE49-F238E27FC236}">
                <a16:creationId xmlns:a16="http://schemas.microsoft.com/office/drawing/2014/main" id="{5B30283B-FE68-4325-978E-BBE3F8EF9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dirty="0"/>
          </a:p>
        </p:txBody>
      </p:sp>
      <p:sp>
        <p:nvSpPr>
          <p:cNvPr id="5" name="Espace réservé du numéro de diapositive 4">
            <a:extLst>
              <a:ext uri="{FF2B5EF4-FFF2-40B4-BE49-F238E27FC236}">
                <a16:creationId xmlns:a16="http://schemas.microsoft.com/office/drawing/2014/main" id="{8E9A0263-B391-41A4-A21E-28E8687C659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3D7125-4961-4F33-A742-42991B2EC918}" type="slidenum">
              <a:rPr lang="fr-MA" smtClean="0"/>
              <a:t>‹N°›</a:t>
            </a:fld>
            <a:endParaRPr lang="fr-MA" dirty="0"/>
          </a:p>
        </p:txBody>
      </p:sp>
    </p:spTree>
    <p:extLst>
      <p:ext uri="{BB962C8B-B14F-4D97-AF65-F5344CB8AC3E}">
        <p14:creationId xmlns:p14="http://schemas.microsoft.com/office/powerpoint/2010/main" val="4286772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EA3BC-4F6C-4B8C-8734-46989CF9567B}" type="datetimeFigureOut">
              <a:rPr lang="fr-MA" smtClean="0"/>
              <a:t>25/06/2021</a:t>
            </a:fld>
            <a:endParaRPr lang="fr-MA"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24714-3588-4648-9149-465D9262EC3C}" type="slidenum">
              <a:rPr lang="fr-MA" smtClean="0"/>
              <a:t>‹N°›</a:t>
            </a:fld>
            <a:endParaRPr lang="fr-MA" dirty="0"/>
          </a:p>
        </p:txBody>
      </p:sp>
    </p:spTree>
    <p:extLst>
      <p:ext uri="{BB962C8B-B14F-4D97-AF65-F5344CB8AC3E}">
        <p14:creationId xmlns:p14="http://schemas.microsoft.com/office/powerpoint/2010/main" val="4124333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DCF24714-3588-4648-9149-465D9262EC3C}" type="slidenum">
              <a:rPr lang="fr-MA" smtClean="0"/>
              <a:t>43</a:t>
            </a:fld>
            <a:endParaRPr lang="fr-MA" dirty="0"/>
          </a:p>
        </p:txBody>
      </p:sp>
    </p:spTree>
    <p:extLst>
      <p:ext uri="{BB962C8B-B14F-4D97-AF65-F5344CB8AC3E}">
        <p14:creationId xmlns:p14="http://schemas.microsoft.com/office/powerpoint/2010/main" val="3261181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1FA7C259-E3C9-4651-81A8-C0035FAAF191}" type="datetime1">
              <a:rPr lang="fr-MA" smtClean="0"/>
              <a:t>25/06/2021</a:t>
            </a:fld>
            <a:endParaRPr lang="fr-MA" dirty="0"/>
          </a:p>
        </p:txBody>
      </p:sp>
      <p:sp>
        <p:nvSpPr>
          <p:cNvPr id="5" name="Footer Placeholder 4"/>
          <p:cNvSpPr>
            <a:spLocks noGrp="1"/>
          </p:cNvSpPr>
          <p:nvPr>
            <p:ph type="ftr" sz="quarter" idx="11"/>
          </p:nvPr>
        </p:nvSpPr>
        <p:spPr>
          <a:xfrm>
            <a:off x="5332412" y="5883275"/>
            <a:ext cx="4324044" cy="365125"/>
          </a:xfrm>
        </p:spPr>
        <p:txBody>
          <a:bodyPr/>
          <a:lstStyle/>
          <a:p>
            <a:endParaRPr lang="fr-MA" dirty="0"/>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465387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E7C0464-EC5E-440E-8089-37236B18B81C}" type="datetime1">
              <a:rPr lang="fr-MA" smtClean="0"/>
              <a:t>25/06/2021</a:t>
            </a:fld>
            <a:endParaRPr lang="fr-MA" dirty="0"/>
          </a:p>
        </p:txBody>
      </p:sp>
      <p:sp>
        <p:nvSpPr>
          <p:cNvPr id="6" name="Footer Placeholder 5"/>
          <p:cNvSpPr>
            <a:spLocks noGrp="1"/>
          </p:cNvSpPr>
          <p:nvPr>
            <p:ph type="ftr" sz="quarter" idx="11"/>
          </p:nvPr>
        </p:nvSpPr>
        <p:spPr/>
        <p:txBody>
          <a:bodyPr/>
          <a:lstStyle/>
          <a:p>
            <a:endParaRPr lang="fr-MA" dirty="0"/>
          </a:p>
        </p:txBody>
      </p:sp>
      <p:sp>
        <p:nvSpPr>
          <p:cNvPr id="7" name="Slide Number Placeholder 6"/>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297952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9C38629-20FA-46FF-9234-49B2DCEBA0CD}" type="datetime1">
              <a:rPr lang="fr-MA" smtClean="0"/>
              <a:t>25/06/2021</a:t>
            </a:fld>
            <a:endParaRPr lang="fr-MA" dirty="0"/>
          </a:p>
        </p:txBody>
      </p:sp>
      <p:sp>
        <p:nvSpPr>
          <p:cNvPr id="5" name="Footer Placeholder 4"/>
          <p:cNvSpPr>
            <a:spLocks noGrp="1"/>
          </p:cNvSpPr>
          <p:nvPr>
            <p:ph type="ftr" sz="quarter" idx="11"/>
          </p:nvPr>
        </p:nvSpPr>
        <p:spPr/>
        <p:txBody>
          <a:bodyPr/>
          <a:lstStyle/>
          <a:p>
            <a:endParaRPr lang="fr-MA" dirty="0"/>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1555780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9BC608D-66F8-45B1-8C65-8E654CB75819}" type="datetime1">
              <a:rPr lang="fr-MA" smtClean="0"/>
              <a:t>25/06/2021</a:t>
            </a:fld>
            <a:endParaRPr lang="fr-MA" dirty="0"/>
          </a:p>
        </p:txBody>
      </p:sp>
      <p:sp>
        <p:nvSpPr>
          <p:cNvPr id="5" name="Footer Placeholder 4"/>
          <p:cNvSpPr>
            <a:spLocks noGrp="1"/>
          </p:cNvSpPr>
          <p:nvPr>
            <p:ph type="ftr" sz="quarter" idx="11"/>
          </p:nvPr>
        </p:nvSpPr>
        <p:spPr/>
        <p:txBody>
          <a:bodyPr/>
          <a:lstStyle/>
          <a:p>
            <a:endParaRPr lang="fr-MA" dirty="0"/>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1481134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77F1955-37A6-41DB-AF03-8AA3768CAE44}" type="datetime1">
              <a:rPr lang="fr-MA" smtClean="0"/>
              <a:t>25/06/2021</a:t>
            </a:fld>
            <a:endParaRPr lang="fr-MA" dirty="0"/>
          </a:p>
        </p:txBody>
      </p:sp>
      <p:sp>
        <p:nvSpPr>
          <p:cNvPr id="5" name="Footer Placeholder 4"/>
          <p:cNvSpPr>
            <a:spLocks noGrp="1"/>
          </p:cNvSpPr>
          <p:nvPr>
            <p:ph type="ftr" sz="quarter" idx="11"/>
          </p:nvPr>
        </p:nvSpPr>
        <p:spPr/>
        <p:txBody>
          <a:bodyPr/>
          <a:lstStyle/>
          <a:p>
            <a:endParaRPr lang="fr-MA" dirty="0"/>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3807411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2B2401E-7541-43CA-A127-E2AC13C1D910}" type="datetime1">
              <a:rPr lang="fr-MA" smtClean="0"/>
              <a:t>25/06/2021</a:t>
            </a:fld>
            <a:endParaRPr lang="fr-MA" dirty="0"/>
          </a:p>
        </p:txBody>
      </p:sp>
      <p:sp>
        <p:nvSpPr>
          <p:cNvPr id="5" name="Footer Placeholder 4"/>
          <p:cNvSpPr>
            <a:spLocks noGrp="1"/>
          </p:cNvSpPr>
          <p:nvPr>
            <p:ph type="ftr" sz="quarter" idx="11"/>
          </p:nvPr>
        </p:nvSpPr>
        <p:spPr/>
        <p:txBody>
          <a:bodyPr/>
          <a:lstStyle/>
          <a:p>
            <a:endParaRPr lang="fr-MA" dirty="0"/>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3505491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DD1F37D-C328-4643-B8ED-E169228B9630}" type="datetime1">
              <a:rPr lang="fr-MA" smtClean="0"/>
              <a:t>25/06/2021</a:t>
            </a:fld>
            <a:endParaRPr lang="fr-MA" dirty="0"/>
          </a:p>
        </p:txBody>
      </p:sp>
      <p:sp>
        <p:nvSpPr>
          <p:cNvPr id="5" name="Footer Placeholder 4"/>
          <p:cNvSpPr>
            <a:spLocks noGrp="1"/>
          </p:cNvSpPr>
          <p:nvPr>
            <p:ph type="ftr" sz="quarter" idx="11"/>
          </p:nvPr>
        </p:nvSpPr>
        <p:spPr/>
        <p:txBody>
          <a:bodyPr/>
          <a:lstStyle/>
          <a:p>
            <a:endParaRPr lang="fr-MA" dirty="0"/>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2230667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F36ACC2-A00B-4480-8CB7-0E8F9BF7E387}" type="datetime1">
              <a:rPr lang="fr-MA" smtClean="0"/>
              <a:t>25/06/2021</a:t>
            </a:fld>
            <a:endParaRPr lang="fr-MA" dirty="0"/>
          </a:p>
        </p:txBody>
      </p:sp>
      <p:sp>
        <p:nvSpPr>
          <p:cNvPr id="5" name="Footer Placeholder 4"/>
          <p:cNvSpPr>
            <a:spLocks noGrp="1"/>
          </p:cNvSpPr>
          <p:nvPr>
            <p:ph type="ftr" sz="quarter" idx="11"/>
          </p:nvPr>
        </p:nvSpPr>
        <p:spPr/>
        <p:txBody>
          <a:bodyPr/>
          <a:lstStyle/>
          <a:p>
            <a:endParaRPr lang="fr-MA" dirty="0"/>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154778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D5EEF39-9687-415C-BFC7-696459B0B17F}" type="datetime1">
              <a:rPr lang="fr-MA" smtClean="0"/>
              <a:t>25/06/2021</a:t>
            </a:fld>
            <a:endParaRPr lang="fr-MA" dirty="0"/>
          </a:p>
        </p:txBody>
      </p:sp>
      <p:sp>
        <p:nvSpPr>
          <p:cNvPr id="5" name="Footer Placeholder 4"/>
          <p:cNvSpPr>
            <a:spLocks noGrp="1"/>
          </p:cNvSpPr>
          <p:nvPr>
            <p:ph type="ftr" sz="quarter" idx="11"/>
          </p:nvPr>
        </p:nvSpPr>
        <p:spPr/>
        <p:txBody>
          <a:bodyPr/>
          <a:lstStyle/>
          <a:p>
            <a:endParaRPr lang="fr-MA" dirty="0"/>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23374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D91ECC-AAE0-4B6E-8B9E-624415AB01F5}" type="datetime1">
              <a:rPr lang="fr-MA" smtClean="0"/>
              <a:t>25/06/2021</a:t>
            </a:fld>
            <a:endParaRPr lang="fr-MA" dirty="0"/>
          </a:p>
        </p:txBody>
      </p:sp>
      <p:sp>
        <p:nvSpPr>
          <p:cNvPr id="5" name="Footer Placeholder 4"/>
          <p:cNvSpPr>
            <a:spLocks noGrp="1"/>
          </p:cNvSpPr>
          <p:nvPr>
            <p:ph type="ftr" sz="quarter" idx="11"/>
          </p:nvPr>
        </p:nvSpPr>
        <p:spPr/>
        <p:txBody>
          <a:bodyPr/>
          <a:lstStyle/>
          <a:p>
            <a:endParaRPr lang="fr-MA" dirty="0"/>
          </a:p>
        </p:txBody>
      </p:sp>
      <p:sp>
        <p:nvSpPr>
          <p:cNvPr id="6" name="Slide Number Placeholder 5"/>
          <p:cNvSpPr>
            <a:spLocks noGrp="1"/>
          </p:cNvSpPr>
          <p:nvPr>
            <p:ph type="sldNum" sz="quarter" idx="12"/>
          </p:nvPr>
        </p:nvSpPr>
        <p:spPr>
          <a:xfrm>
            <a:off x="10951856" y="5867131"/>
            <a:ext cx="551167" cy="365125"/>
          </a:xfrm>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267697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4C3798C-E394-4A7E-B994-FFCDAA8CFED7}" type="datetime1">
              <a:rPr lang="fr-MA" smtClean="0"/>
              <a:t>25/06/2021</a:t>
            </a:fld>
            <a:endParaRPr lang="fr-MA" dirty="0"/>
          </a:p>
        </p:txBody>
      </p:sp>
      <p:sp>
        <p:nvSpPr>
          <p:cNvPr id="5" name="Footer Placeholder 4"/>
          <p:cNvSpPr>
            <a:spLocks noGrp="1"/>
          </p:cNvSpPr>
          <p:nvPr>
            <p:ph type="ftr" sz="quarter" idx="11"/>
          </p:nvPr>
        </p:nvSpPr>
        <p:spPr/>
        <p:txBody>
          <a:bodyPr/>
          <a:lstStyle/>
          <a:p>
            <a:endParaRPr lang="fr-MA" dirty="0"/>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298794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43518CB-A905-4171-88CF-2F0AE6337491}" type="datetime1">
              <a:rPr lang="fr-MA" smtClean="0"/>
              <a:t>25/06/2021</a:t>
            </a:fld>
            <a:endParaRPr lang="fr-MA" dirty="0"/>
          </a:p>
        </p:txBody>
      </p:sp>
      <p:sp>
        <p:nvSpPr>
          <p:cNvPr id="6" name="Footer Placeholder 5"/>
          <p:cNvSpPr>
            <a:spLocks noGrp="1"/>
          </p:cNvSpPr>
          <p:nvPr>
            <p:ph type="ftr" sz="quarter" idx="11"/>
          </p:nvPr>
        </p:nvSpPr>
        <p:spPr/>
        <p:txBody>
          <a:bodyPr/>
          <a:lstStyle/>
          <a:p>
            <a:endParaRPr lang="fr-MA" dirty="0"/>
          </a:p>
        </p:txBody>
      </p:sp>
      <p:sp>
        <p:nvSpPr>
          <p:cNvPr id="7" name="Slide Number Placeholder 6"/>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856123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990C406-05C1-42B6-957D-77C3710166FF}" type="datetime1">
              <a:rPr lang="fr-MA" smtClean="0"/>
              <a:t>25/06/2021</a:t>
            </a:fld>
            <a:endParaRPr lang="fr-MA" dirty="0"/>
          </a:p>
        </p:txBody>
      </p:sp>
      <p:sp>
        <p:nvSpPr>
          <p:cNvPr id="8" name="Footer Placeholder 7"/>
          <p:cNvSpPr>
            <a:spLocks noGrp="1"/>
          </p:cNvSpPr>
          <p:nvPr>
            <p:ph type="ftr" sz="quarter" idx="11"/>
          </p:nvPr>
        </p:nvSpPr>
        <p:spPr/>
        <p:txBody>
          <a:bodyPr/>
          <a:lstStyle/>
          <a:p>
            <a:endParaRPr lang="fr-MA" dirty="0"/>
          </a:p>
        </p:txBody>
      </p:sp>
      <p:sp>
        <p:nvSpPr>
          <p:cNvPr id="9" name="Slide Number Placeholder 8"/>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2268357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66EC1AB-DFF5-47B6-B204-21FAC9C49842}" type="datetime1">
              <a:rPr lang="fr-MA" smtClean="0"/>
              <a:t>25/06/2021</a:t>
            </a:fld>
            <a:endParaRPr lang="fr-MA" dirty="0"/>
          </a:p>
        </p:txBody>
      </p:sp>
      <p:sp>
        <p:nvSpPr>
          <p:cNvPr id="4" name="Footer Placeholder 3"/>
          <p:cNvSpPr>
            <a:spLocks noGrp="1"/>
          </p:cNvSpPr>
          <p:nvPr>
            <p:ph type="ftr" sz="quarter" idx="11"/>
          </p:nvPr>
        </p:nvSpPr>
        <p:spPr/>
        <p:txBody>
          <a:bodyPr/>
          <a:lstStyle/>
          <a:p>
            <a:endParaRPr lang="fr-MA" dirty="0"/>
          </a:p>
        </p:txBody>
      </p:sp>
      <p:sp>
        <p:nvSpPr>
          <p:cNvPr id="5" name="Slide Number Placeholder 4"/>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249335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203E0D-A779-4E82-ADB9-3CC344C7EE5C}" type="datetime1">
              <a:rPr lang="fr-MA" smtClean="0"/>
              <a:t>25/06/2021</a:t>
            </a:fld>
            <a:endParaRPr lang="fr-MA" dirty="0"/>
          </a:p>
        </p:txBody>
      </p:sp>
      <p:sp>
        <p:nvSpPr>
          <p:cNvPr id="3" name="Footer Placeholder 2"/>
          <p:cNvSpPr>
            <a:spLocks noGrp="1"/>
          </p:cNvSpPr>
          <p:nvPr>
            <p:ph type="ftr" sz="quarter" idx="11"/>
          </p:nvPr>
        </p:nvSpPr>
        <p:spPr/>
        <p:txBody>
          <a:bodyPr/>
          <a:lstStyle/>
          <a:p>
            <a:endParaRPr lang="fr-MA" dirty="0"/>
          </a:p>
        </p:txBody>
      </p:sp>
      <p:sp>
        <p:nvSpPr>
          <p:cNvPr id="4" name="Slide Number Placeholder 3"/>
          <p:cNvSpPr>
            <a:spLocks noGrp="1"/>
          </p:cNvSpPr>
          <p:nvPr>
            <p:ph type="sldNum" sz="quarter" idx="12"/>
          </p:nvPr>
        </p:nvSpPr>
        <p:spPr>
          <a:xfrm>
            <a:off x="0" y="6238043"/>
            <a:ext cx="882078" cy="516384"/>
          </a:xfrm>
        </p:spPr>
        <p:txBody>
          <a:bodyPr/>
          <a:lstStyle>
            <a:lvl1pPr algn="ctr">
              <a:defRPr sz="2400" b="1">
                <a:latin typeface="Georgia-BoldItalic"/>
              </a:defRPr>
            </a:lvl1pPr>
          </a:lstStyle>
          <a:p>
            <a:fld id="{C4A3FB71-68F9-4E99-B8F5-07D764EAAABE}" type="slidenum">
              <a:rPr lang="fr-MA" smtClean="0"/>
              <a:pPr/>
              <a:t>‹N°›</a:t>
            </a:fld>
            <a:endParaRPr lang="fr-MA" dirty="0"/>
          </a:p>
        </p:txBody>
      </p:sp>
    </p:spTree>
    <p:extLst>
      <p:ext uri="{BB962C8B-B14F-4D97-AF65-F5344CB8AC3E}">
        <p14:creationId xmlns:p14="http://schemas.microsoft.com/office/powerpoint/2010/main" val="144231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F5EE0EF-E13C-4FBA-AC3F-7C797D823CFE}" type="datetime1">
              <a:rPr lang="fr-MA" smtClean="0"/>
              <a:t>25/06/2021</a:t>
            </a:fld>
            <a:endParaRPr lang="fr-MA" dirty="0"/>
          </a:p>
        </p:txBody>
      </p:sp>
      <p:sp>
        <p:nvSpPr>
          <p:cNvPr id="6" name="Footer Placeholder 5"/>
          <p:cNvSpPr>
            <a:spLocks noGrp="1"/>
          </p:cNvSpPr>
          <p:nvPr>
            <p:ph type="ftr" sz="quarter" idx="11"/>
          </p:nvPr>
        </p:nvSpPr>
        <p:spPr/>
        <p:txBody>
          <a:bodyPr/>
          <a:lstStyle/>
          <a:p>
            <a:endParaRPr lang="fr-MA" dirty="0"/>
          </a:p>
        </p:txBody>
      </p:sp>
      <p:sp>
        <p:nvSpPr>
          <p:cNvPr id="7" name="Slide Number Placeholder 6"/>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42933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8F6E950-A8ED-4818-9325-AD7403701B2C}" type="datetime1">
              <a:rPr lang="fr-MA" smtClean="0"/>
              <a:t>25/06/2021</a:t>
            </a:fld>
            <a:endParaRPr lang="fr-MA" dirty="0"/>
          </a:p>
        </p:txBody>
      </p:sp>
      <p:sp>
        <p:nvSpPr>
          <p:cNvPr id="6" name="Footer Placeholder 5"/>
          <p:cNvSpPr>
            <a:spLocks noGrp="1"/>
          </p:cNvSpPr>
          <p:nvPr>
            <p:ph type="ftr" sz="quarter" idx="11"/>
          </p:nvPr>
        </p:nvSpPr>
        <p:spPr/>
        <p:txBody>
          <a:bodyPr/>
          <a:lstStyle/>
          <a:p>
            <a:endParaRPr lang="fr-MA" dirty="0"/>
          </a:p>
        </p:txBody>
      </p:sp>
      <p:sp>
        <p:nvSpPr>
          <p:cNvPr id="7" name="Slide Number Placeholder 6"/>
          <p:cNvSpPr>
            <a:spLocks noGrp="1"/>
          </p:cNvSpPr>
          <p:nvPr>
            <p:ph type="sldNum" sz="quarter" idx="12"/>
          </p:nvPr>
        </p:nvSpPr>
        <p:spPr/>
        <p:txBody>
          <a:bodyPr/>
          <a:lstStyle/>
          <a:p>
            <a:fld id="{C4A3FB71-68F9-4E99-B8F5-07D764EAAABE}" type="slidenum">
              <a:rPr lang="fr-MA" smtClean="0"/>
              <a:t>‹N°›</a:t>
            </a:fld>
            <a:endParaRPr lang="fr-MA" dirty="0"/>
          </a:p>
        </p:txBody>
      </p:sp>
    </p:spTree>
    <p:extLst>
      <p:ext uri="{BB962C8B-B14F-4D97-AF65-F5344CB8AC3E}">
        <p14:creationId xmlns:p14="http://schemas.microsoft.com/office/powerpoint/2010/main" val="356180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557B4C-B723-4EE5-ABB3-F13DA0105AF2}" type="datetime1">
              <a:rPr lang="fr-MA" smtClean="0"/>
              <a:t>25/06/2021</a:t>
            </a:fld>
            <a:endParaRPr lang="fr-MA"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MA"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4A3FB71-68F9-4E99-B8F5-07D764EAAABE}" type="slidenum">
              <a:rPr lang="fr-MA" smtClean="0"/>
              <a:t>‹N°›</a:t>
            </a:fld>
            <a:endParaRPr lang="fr-MA" dirty="0"/>
          </a:p>
        </p:txBody>
      </p:sp>
    </p:spTree>
    <p:extLst>
      <p:ext uri="{BB962C8B-B14F-4D97-AF65-F5344CB8AC3E}">
        <p14:creationId xmlns:p14="http://schemas.microsoft.com/office/powerpoint/2010/main" val="1725662070"/>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2">
            <a:extLst>
              <a:ext uri="{FF2B5EF4-FFF2-40B4-BE49-F238E27FC236}">
                <a16:creationId xmlns:a16="http://schemas.microsoft.com/office/drawing/2014/main" id="{47EB6560-5326-499D-8177-8D9A0AA1B647}"/>
              </a:ext>
            </a:extLst>
          </p:cNvPr>
          <p:cNvSpPr txBox="1">
            <a:spLocks/>
          </p:cNvSpPr>
          <p:nvPr/>
        </p:nvSpPr>
        <p:spPr bwMode="auto">
          <a:xfrm>
            <a:off x="882077" y="4321611"/>
            <a:ext cx="3601145" cy="1730231"/>
          </a:xfrm>
          <a:prstGeom prst="rect">
            <a:avLst/>
          </a:prstGeom>
          <a:noFill/>
          <a:ln w="9525">
            <a:noFill/>
            <a:round/>
            <a:headEnd/>
            <a:tailEnd/>
          </a:ln>
        </p:spPr>
        <p:txBody>
          <a:bodyPr lIns="90000" tIns="46800" rIns="90000" bIns="46800">
            <a:normAutofit/>
          </a:bodyPr>
          <a:lstStyle/>
          <a:p>
            <a:pPr defTabSz="449263" eaLnBrk="0" hangingPunct="0">
              <a:lnSpc>
                <a:spcPct val="120000"/>
              </a:lnSpc>
              <a:spcBef>
                <a:spcPts val="800"/>
              </a:spcBef>
              <a:buClr>
                <a:srgbClr val="000000"/>
              </a:buClr>
              <a:buSzPct val="100000"/>
              <a:buFont typeface="Times New Roman" pitchFamily="18" charset="0"/>
              <a:buNone/>
              <a:defRPr/>
            </a:pPr>
            <a:r>
              <a:rPr lang="fr-FR" sz="1400" b="1" kern="0" dirty="0">
                <a:latin typeface="Georgia" panose="02040502050405020303" pitchFamily="18" charset="0"/>
              </a:rPr>
              <a:t>Réalisé par: </a:t>
            </a:r>
          </a:p>
          <a:p>
            <a:pPr marL="742950" lvl="1" indent="-285750" defTabSz="449263" eaLnBrk="0" hangingPunct="0">
              <a:lnSpc>
                <a:spcPct val="120000"/>
              </a:lnSpc>
              <a:spcBef>
                <a:spcPts val="800"/>
              </a:spcBef>
              <a:buClr>
                <a:srgbClr val="000000"/>
              </a:buClr>
              <a:buSzPct val="100000"/>
              <a:buFont typeface="Wingdings" panose="05000000000000000000" pitchFamily="2" charset="2"/>
              <a:buChar char="ü"/>
              <a:defRPr/>
            </a:pPr>
            <a:r>
              <a:rPr lang="fr-FR" sz="1400" b="1" kern="0" dirty="0">
                <a:latin typeface="Georgia" panose="02040502050405020303" pitchFamily="18" charset="0"/>
                <a:cs typeface="Times New Roman" pitchFamily="18" charset="0"/>
              </a:rPr>
              <a:t>El HNAIT Hamza</a:t>
            </a:r>
          </a:p>
          <a:p>
            <a:pPr marL="742950" lvl="1" indent="-285750" defTabSz="449263" eaLnBrk="0" hangingPunct="0">
              <a:lnSpc>
                <a:spcPct val="120000"/>
              </a:lnSpc>
              <a:spcBef>
                <a:spcPts val="800"/>
              </a:spcBef>
              <a:buClr>
                <a:srgbClr val="000000"/>
              </a:buClr>
              <a:buSzPct val="100000"/>
              <a:buFont typeface="Wingdings" panose="05000000000000000000" pitchFamily="2" charset="2"/>
              <a:buChar char="ü"/>
              <a:defRPr/>
            </a:pPr>
            <a:r>
              <a:rPr lang="fr-FR" sz="1400" b="1" kern="0" dirty="0">
                <a:latin typeface="Georgia" panose="02040502050405020303" pitchFamily="18" charset="0"/>
                <a:cs typeface="Times New Roman" pitchFamily="18" charset="0"/>
              </a:rPr>
              <a:t>BEKRAOUI Mohammed</a:t>
            </a:r>
          </a:p>
        </p:txBody>
      </p:sp>
      <p:sp>
        <p:nvSpPr>
          <p:cNvPr id="7" name="ZoneTexte 6">
            <a:extLst>
              <a:ext uri="{FF2B5EF4-FFF2-40B4-BE49-F238E27FC236}">
                <a16:creationId xmlns:a16="http://schemas.microsoft.com/office/drawing/2014/main" id="{E4719DF5-8704-4E69-B3D0-400248C7C623}"/>
              </a:ext>
            </a:extLst>
          </p:cNvPr>
          <p:cNvSpPr txBox="1"/>
          <p:nvPr/>
        </p:nvSpPr>
        <p:spPr>
          <a:xfrm>
            <a:off x="4002876" y="4377935"/>
            <a:ext cx="4377827" cy="706604"/>
          </a:xfrm>
          <a:prstGeom prst="rect">
            <a:avLst/>
          </a:prstGeom>
          <a:noFill/>
        </p:spPr>
        <p:txBody>
          <a:bodyPr wrap="square">
            <a:spAutoFit/>
          </a:bodyPr>
          <a:lstStyle/>
          <a:p>
            <a:pPr fontAlgn="auto">
              <a:lnSpc>
                <a:spcPct val="150000"/>
              </a:lnSpc>
              <a:spcBef>
                <a:spcPts val="0"/>
              </a:spcBef>
              <a:spcAft>
                <a:spcPts val="0"/>
              </a:spcAft>
              <a:defRPr/>
            </a:pPr>
            <a:r>
              <a:rPr lang="fr-FR" sz="1400" b="1" dirty="0">
                <a:latin typeface="Georgia" panose="02040502050405020303" pitchFamily="18" charset="0"/>
              </a:rPr>
              <a:t>Encadré par: </a:t>
            </a:r>
          </a:p>
          <a:p>
            <a:pPr marL="742950" lvl="1" indent="-285750">
              <a:lnSpc>
                <a:spcPct val="150000"/>
              </a:lnSpc>
              <a:buFont typeface="Wingdings" panose="05000000000000000000" pitchFamily="2" charset="2"/>
              <a:buChar char="ü"/>
              <a:defRPr/>
            </a:pPr>
            <a:r>
              <a:rPr lang="da-DK" sz="1400" b="1" dirty="0">
                <a:effectLst/>
                <a:latin typeface="Georgia" panose="02040502050405020303" pitchFamily="18" charset="0"/>
                <a:ea typeface="Arial" panose="020B0604020202020204" pitchFamily="34" charset="0"/>
                <a:cs typeface="Arial" panose="020B0604020202020204" pitchFamily="34" charset="0"/>
              </a:rPr>
              <a:t>Pr. El Manouar Abdellah</a:t>
            </a:r>
            <a:endParaRPr lang="fr-FR" sz="1400" b="1" dirty="0">
              <a:latin typeface="Bell MT" pitchFamily="18" charset="0"/>
            </a:endParaRPr>
          </a:p>
        </p:txBody>
      </p:sp>
      <p:sp>
        <p:nvSpPr>
          <p:cNvPr id="8" name="ZoneTexte 7">
            <a:extLst>
              <a:ext uri="{FF2B5EF4-FFF2-40B4-BE49-F238E27FC236}">
                <a16:creationId xmlns:a16="http://schemas.microsoft.com/office/drawing/2014/main" id="{3D365A83-0837-4ADF-9C05-F8A93E91A248}"/>
              </a:ext>
            </a:extLst>
          </p:cNvPr>
          <p:cNvSpPr txBox="1">
            <a:spLocks noChangeArrowheads="1"/>
          </p:cNvSpPr>
          <p:nvPr/>
        </p:nvSpPr>
        <p:spPr bwMode="auto">
          <a:xfrm>
            <a:off x="2671664" y="834036"/>
            <a:ext cx="7786687" cy="1155509"/>
          </a:xfrm>
          <a:prstGeom prst="rect">
            <a:avLst/>
          </a:prstGeom>
          <a:noFill/>
          <a:ln w="9525">
            <a:noFill/>
            <a:miter lim="800000"/>
            <a:headEnd/>
            <a:tailEnd/>
          </a:ln>
        </p:spPr>
        <p:txBody>
          <a:bodyPr>
            <a:spAutoFit/>
          </a:bodyPr>
          <a:lstStyle/>
          <a:p>
            <a:pPr algn="ctr">
              <a:lnSpc>
                <a:spcPct val="150000"/>
              </a:lnSpc>
              <a:defRPr/>
            </a:pPr>
            <a:r>
              <a:rPr lang="fr-FR" sz="1600" b="1" i="0" dirty="0">
                <a:solidFill>
                  <a:srgbClr val="FF0000"/>
                </a:solidFill>
                <a:effectLst/>
                <a:latin typeface="Georgia-BoldItalic"/>
                <a:ea typeface="Cambria" panose="02040503050406030204" pitchFamily="18" charset="0"/>
              </a:rPr>
              <a:t>É</a:t>
            </a:r>
            <a:r>
              <a:rPr lang="fr-FR" sz="1600" b="1" i="0" dirty="0">
                <a:solidFill>
                  <a:srgbClr val="000000"/>
                </a:solidFill>
                <a:effectLst/>
                <a:latin typeface="Georgia-BoldItalic"/>
                <a:ea typeface="Cambria" panose="02040503050406030204" pitchFamily="18" charset="0"/>
              </a:rPr>
              <a:t>cole </a:t>
            </a:r>
            <a:r>
              <a:rPr lang="fr-FR" sz="1600" b="1" i="0" dirty="0">
                <a:solidFill>
                  <a:srgbClr val="FF0000"/>
                </a:solidFill>
                <a:effectLst/>
                <a:latin typeface="Georgia-BoldItalic"/>
                <a:ea typeface="Cambria" panose="02040503050406030204" pitchFamily="18" charset="0"/>
              </a:rPr>
              <a:t>N</a:t>
            </a:r>
            <a:r>
              <a:rPr lang="fr-FR" sz="1600" b="1" i="0" dirty="0">
                <a:solidFill>
                  <a:srgbClr val="000000"/>
                </a:solidFill>
                <a:effectLst/>
                <a:latin typeface="Georgia-BoldItalic"/>
                <a:ea typeface="Cambria" panose="02040503050406030204" pitchFamily="18" charset="0"/>
              </a:rPr>
              <a:t>ationale </a:t>
            </a:r>
            <a:r>
              <a:rPr lang="fr-FR" sz="1600" b="1" i="0" dirty="0">
                <a:solidFill>
                  <a:srgbClr val="FF0000"/>
                </a:solidFill>
                <a:effectLst/>
                <a:latin typeface="Georgia-BoldItalic"/>
                <a:ea typeface="Cambria" panose="02040503050406030204" pitchFamily="18" charset="0"/>
              </a:rPr>
              <a:t>S</a:t>
            </a:r>
            <a:r>
              <a:rPr lang="fr-FR" sz="1600" b="1" i="0" dirty="0">
                <a:solidFill>
                  <a:srgbClr val="000000"/>
                </a:solidFill>
                <a:effectLst/>
                <a:latin typeface="Georgia-BoldItalic"/>
                <a:ea typeface="Cambria" panose="02040503050406030204" pitchFamily="18" charset="0"/>
              </a:rPr>
              <a:t>upérieure d’</a:t>
            </a:r>
            <a:r>
              <a:rPr lang="fr-FR" sz="1600" b="1" i="0" dirty="0">
                <a:solidFill>
                  <a:srgbClr val="FF0000"/>
                </a:solidFill>
                <a:effectLst/>
                <a:latin typeface="Georgia-BoldItalic"/>
                <a:ea typeface="Cambria" panose="02040503050406030204" pitchFamily="18" charset="0"/>
              </a:rPr>
              <a:t>I</a:t>
            </a:r>
            <a:r>
              <a:rPr lang="fr-FR" sz="1600" b="1" i="0" dirty="0">
                <a:solidFill>
                  <a:srgbClr val="000000"/>
                </a:solidFill>
                <a:effectLst/>
                <a:latin typeface="Georgia-BoldItalic"/>
                <a:ea typeface="Cambria" panose="02040503050406030204" pitchFamily="18" charset="0"/>
              </a:rPr>
              <a:t>nformatique et d’</a:t>
            </a:r>
            <a:r>
              <a:rPr lang="fr-FR" sz="1600" b="1" i="0" dirty="0">
                <a:solidFill>
                  <a:srgbClr val="FF0000"/>
                </a:solidFill>
                <a:effectLst/>
                <a:latin typeface="Georgia-BoldItalic"/>
                <a:ea typeface="Cambria" panose="02040503050406030204" pitchFamily="18" charset="0"/>
              </a:rPr>
              <a:t>A</a:t>
            </a:r>
            <a:r>
              <a:rPr lang="fr-FR" sz="1600" b="1" i="0" dirty="0">
                <a:solidFill>
                  <a:srgbClr val="000000"/>
                </a:solidFill>
                <a:effectLst/>
                <a:latin typeface="Georgia-BoldItalic"/>
                <a:ea typeface="Cambria" panose="02040503050406030204" pitchFamily="18" charset="0"/>
              </a:rPr>
              <a:t>nalyse des </a:t>
            </a:r>
            <a:r>
              <a:rPr lang="fr-FR" sz="1600" b="1" i="0" dirty="0">
                <a:solidFill>
                  <a:srgbClr val="FF0000"/>
                </a:solidFill>
                <a:effectLst/>
                <a:latin typeface="Georgia-BoldItalic"/>
                <a:ea typeface="Cambria" panose="02040503050406030204" pitchFamily="18" charset="0"/>
              </a:rPr>
              <a:t>S</a:t>
            </a:r>
            <a:r>
              <a:rPr lang="fr-FR" sz="1600" b="1" i="0" dirty="0">
                <a:solidFill>
                  <a:srgbClr val="000000"/>
                </a:solidFill>
                <a:effectLst/>
                <a:latin typeface="Georgia-BoldItalic"/>
                <a:ea typeface="Cambria" panose="02040503050406030204" pitchFamily="18" charset="0"/>
              </a:rPr>
              <a:t>ystèmes</a:t>
            </a:r>
            <a:br>
              <a:rPr lang="fr-FR" sz="1600" b="1" i="0" dirty="0">
                <a:solidFill>
                  <a:srgbClr val="000000"/>
                </a:solidFill>
                <a:effectLst/>
                <a:latin typeface="Georgia-BoldItalic"/>
                <a:ea typeface="Cambria" panose="02040503050406030204" pitchFamily="18" charset="0"/>
              </a:rPr>
            </a:br>
            <a:r>
              <a:rPr lang="fr-FR" sz="1600" b="1" i="0" dirty="0">
                <a:solidFill>
                  <a:srgbClr val="000000"/>
                </a:solidFill>
                <a:effectLst/>
                <a:latin typeface="Georgia-BoldItalic"/>
                <a:ea typeface="Cambria" panose="02040503050406030204" pitchFamily="18" charset="0"/>
              </a:rPr>
              <a:t>Université Mohammed V de Rabat</a:t>
            </a:r>
            <a:r>
              <a:rPr lang="fr-FR" sz="1600" b="1" dirty="0">
                <a:latin typeface="Georgia-BoldItalic"/>
                <a:ea typeface="Cambria" panose="02040503050406030204" pitchFamily="18" charset="0"/>
              </a:rPr>
              <a:t> </a:t>
            </a:r>
            <a:br>
              <a:rPr lang="fr-FR" sz="1600" b="1" dirty="0">
                <a:latin typeface="Georgia-BoldItalic"/>
                <a:ea typeface="Cambria" panose="02040503050406030204" pitchFamily="18" charset="0"/>
              </a:rPr>
            </a:br>
            <a:endParaRPr lang="fr-FR" sz="1600" b="1" dirty="0">
              <a:latin typeface="Georgia-BoldItalic"/>
              <a:ea typeface="Cambria" panose="02040503050406030204" pitchFamily="18" charset="0"/>
              <a:cs typeface="Times New Roman" pitchFamily="18" charset="0"/>
            </a:endParaRPr>
          </a:p>
        </p:txBody>
      </p:sp>
      <p:sp>
        <p:nvSpPr>
          <p:cNvPr id="9" name="ZoneTexte 6">
            <a:extLst>
              <a:ext uri="{FF2B5EF4-FFF2-40B4-BE49-F238E27FC236}">
                <a16:creationId xmlns:a16="http://schemas.microsoft.com/office/drawing/2014/main" id="{59E29382-E3AE-4807-BB15-7A4E41568384}"/>
              </a:ext>
            </a:extLst>
          </p:cNvPr>
          <p:cNvSpPr txBox="1">
            <a:spLocks noChangeArrowheads="1"/>
          </p:cNvSpPr>
          <p:nvPr/>
        </p:nvSpPr>
        <p:spPr bwMode="auto">
          <a:xfrm>
            <a:off x="4057018" y="6300039"/>
            <a:ext cx="4520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DejaVu Sans"/>
                <a:cs typeface="DejaVu Sans"/>
              </a:defRPr>
            </a:lvl1pPr>
            <a:lvl2pPr marL="742950" indent="-285750" eaLnBrk="0" hangingPunct="0">
              <a:defRPr>
                <a:solidFill>
                  <a:schemeClr val="tx1"/>
                </a:solidFill>
                <a:latin typeface="Arial" panose="020B0604020202020204" pitchFamily="34" charset="0"/>
                <a:ea typeface="DejaVu Sans"/>
                <a:cs typeface="DejaVu Sans"/>
              </a:defRPr>
            </a:lvl2pPr>
            <a:lvl3pPr marL="1143000" indent="-228600" eaLnBrk="0" hangingPunct="0">
              <a:defRPr>
                <a:solidFill>
                  <a:schemeClr val="tx1"/>
                </a:solidFill>
                <a:latin typeface="Arial" panose="020B0604020202020204" pitchFamily="34" charset="0"/>
                <a:ea typeface="DejaVu Sans"/>
                <a:cs typeface="DejaVu Sans"/>
              </a:defRPr>
            </a:lvl3pPr>
            <a:lvl4pPr marL="1600200" indent="-228600" eaLnBrk="0" hangingPunct="0">
              <a:defRPr>
                <a:solidFill>
                  <a:schemeClr val="tx1"/>
                </a:solidFill>
                <a:latin typeface="Arial" panose="020B0604020202020204" pitchFamily="34" charset="0"/>
                <a:ea typeface="DejaVu Sans"/>
                <a:cs typeface="DejaVu Sans"/>
              </a:defRPr>
            </a:lvl4pPr>
            <a:lvl5pPr marL="2057400" indent="-228600" eaLnBrk="0" hangingPunct="0">
              <a:defRPr>
                <a:solidFill>
                  <a:schemeClr val="tx1"/>
                </a:solidFill>
                <a:latin typeface="Arial" panose="020B0604020202020204" pitchFamily="34" charset="0"/>
                <a:ea typeface="DejaVu Sans"/>
                <a:cs typeface="DejaVu Sans"/>
              </a:defRPr>
            </a:lvl5pPr>
            <a:lvl6pPr marL="2514600" indent="-228600" eaLnBrk="0" fontAlgn="base" hangingPunct="0">
              <a:spcBef>
                <a:spcPct val="0"/>
              </a:spcBef>
              <a:spcAft>
                <a:spcPct val="0"/>
              </a:spcAft>
              <a:defRPr>
                <a:solidFill>
                  <a:schemeClr val="tx1"/>
                </a:solidFill>
                <a:latin typeface="Arial" panose="020B0604020202020204" pitchFamily="34" charset="0"/>
                <a:ea typeface="DejaVu Sans"/>
                <a:cs typeface="DejaVu Sans"/>
              </a:defRPr>
            </a:lvl6pPr>
            <a:lvl7pPr marL="2971800" indent="-228600" eaLnBrk="0" fontAlgn="base" hangingPunct="0">
              <a:spcBef>
                <a:spcPct val="0"/>
              </a:spcBef>
              <a:spcAft>
                <a:spcPct val="0"/>
              </a:spcAft>
              <a:defRPr>
                <a:solidFill>
                  <a:schemeClr val="tx1"/>
                </a:solidFill>
                <a:latin typeface="Arial" panose="020B0604020202020204" pitchFamily="34" charset="0"/>
                <a:ea typeface="DejaVu Sans"/>
                <a:cs typeface="DejaVu Sans"/>
              </a:defRPr>
            </a:lvl7pPr>
            <a:lvl8pPr marL="3429000" indent="-228600" eaLnBrk="0" fontAlgn="base" hangingPunct="0">
              <a:spcBef>
                <a:spcPct val="0"/>
              </a:spcBef>
              <a:spcAft>
                <a:spcPct val="0"/>
              </a:spcAft>
              <a:defRPr>
                <a:solidFill>
                  <a:schemeClr val="tx1"/>
                </a:solidFill>
                <a:latin typeface="Arial" panose="020B0604020202020204" pitchFamily="34" charset="0"/>
                <a:ea typeface="DejaVu Sans"/>
                <a:cs typeface="DejaVu Sans"/>
              </a:defRPr>
            </a:lvl8pPr>
            <a:lvl9pPr marL="3886200" indent="-228600" eaLnBrk="0" fontAlgn="base" hangingPunct="0">
              <a:spcBef>
                <a:spcPct val="0"/>
              </a:spcBef>
              <a:spcAft>
                <a:spcPct val="0"/>
              </a:spcAft>
              <a:defRPr>
                <a:solidFill>
                  <a:schemeClr val="tx1"/>
                </a:solidFill>
                <a:latin typeface="Arial" panose="020B0604020202020204" pitchFamily="34" charset="0"/>
                <a:ea typeface="DejaVu Sans"/>
                <a:cs typeface="DejaVu Sans"/>
              </a:defRPr>
            </a:lvl9pPr>
          </a:lstStyle>
          <a:p>
            <a:pPr algn="ctr" eaLnBrk="1" hangingPunct="1"/>
            <a:r>
              <a:rPr lang="fr-FR" altLang="fr-FR" b="1" dirty="0">
                <a:latin typeface="Georgia" panose="02040502050405020303" pitchFamily="18" charset="0"/>
                <a:cs typeface="Times New Roman" panose="02020603050405020304" pitchFamily="18" charset="0"/>
              </a:rPr>
              <a:t>Année Universitaire: 2020 - 2021</a:t>
            </a:r>
            <a:endParaRPr lang="fr-FR" altLang="fr-FR" dirty="0">
              <a:latin typeface="Georgia" panose="02040502050405020303" pitchFamily="18" charset="0"/>
              <a:cs typeface="Times New Roman" panose="02020603050405020304" pitchFamily="18" charset="0"/>
            </a:endParaRPr>
          </a:p>
        </p:txBody>
      </p:sp>
      <p:sp>
        <p:nvSpPr>
          <p:cNvPr id="10" name="Titre 1">
            <a:extLst>
              <a:ext uri="{FF2B5EF4-FFF2-40B4-BE49-F238E27FC236}">
                <a16:creationId xmlns:a16="http://schemas.microsoft.com/office/drawing/2014/main" id="{7424E4B9-8289-49B4-BD82-BBCEDFED03BB}"/>
              </a:ext>
            </a:extLst>
          </p:cNvPr>
          <p:cNvSpPr>
            <a:spLocks noGrp="1"/>
          </p:cNvSpPr>
          <p:nvPr>
            <p:ph type="ctrTitle" idx="4294967295"/>
          </p:nvPr>
        </p:nvSpPr>
        <p:spPr>
          <a:xfrm>
            <a:off x="1134963" y="2876446"/>
            <a:ext cx="10860087" cy="1381126"/>
          </a:xfrm>
        </p:spPr>
        <p:txBody>
          <a:bodyPr>
            <a:noAutofit/>
          </a:bodyPr>
          <a:lstStyle/>
          <a:p>
            <a:pPr algn="ctr">
              <a:lnSpc>
                <a:spcPct val="150000"/>
              </a:lnSpc>
              <a:defRPr/>
            </a:pPr>
            <a:r>
              <a:rPr lang="fr-FR" sz="3000" b="1" i="1" dirty="0">
                <a:solidFill>
                  <a:srgbClr val="000000"/>
                </a:solidFill>
                <a:latin typeface="Georgia-BoldItalic"/>
              </a:rPr>
              <a:t>Développement</a:t>
            </a:r>
            <a:r>
              <a:rPr lang="en-US" sz="3000" b="1" i="1" dirty="0">
                <a:solidFill>
                  <a:srgbClr val="000000"/>
                </a:solidFill>
                <a:latin typeface="Georgia-BoldItalic"/>
              </a:rPr>
              <a:t> d’un site E-commerce</a:t>
            </a:r>
            <a:endParaRPr lang="fr-FR" sz="3000" b="1" i="1" dirty="0">
              <a:solidFill>
                <a:srgbClr val="000000"/>
              </a:solidFill>
              <a:latin typeface="Georgia-BoldItalic"/>
            </a:endParaRPr>
          </a:p>
        </p:txBody>
      </p:sp>
      <p:pic>
        <p:nvPicPr>
          <p:cNvPr id="5" name="Image 4">
            <a:extLst>
              <a:ext uri="{FF2B5EF4-FFF2-40B4-BE49-F238E27FC236}">
                <a16:creationId xmlns:a16="http://schemas.microsoft.com/office/drawing/2014/main" id="{A9BC1487-25FB-4DED-A2D1-A97504CDB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39" y="495476"/>
            <a:ext cx="1789787" cy="1494069"/>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2E83E6BA-91CF-47B9-8ABF-4203A90BB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95" y="410633"/>
            <a:ext cx="2345957" cy="1381125"/>
          </a:xfrm>
          <a:prstGeom prst="rect">
            <a:avLst/>
          </a:prstGeom>
          <a:ln>
            <a:noFill/>
          </a:ln>
          <a:effectLst>
            <a:outerShdw blurRad="292100" dist="139700" dir="2700000" algn="tl" rotWithShape="0">
              <a:srgbClr val="333333">
                <a:alpha val="65000"/>
              </a:srgbClr>
            </a:outerShdw>
          </a:effectLst>
        </p:spPr>
      </p:pic>
      <p:sp>
        <p:nvSpPr>
          <p:cNvPr id="11" name="ZoneTexte 10">
            <a:extLst>
              <a:ext uri="{FF2B5EF4-FFF2-40B4-BE49-F238E27FC236}">
                <a16:creationId xmlns:a16="http://schemas.microsoft.com/office/drawing/2014/main" id="{327A2670-56CE-44D0-A534-0FCEEC50E244}"/>
              </a:ext>
            </a:extLst>
          </p:cNvPr>
          <p:cNvSpPr txBox="1"/>
          <p:nvPr/>
        </p:nvSpPr>
        <p:spPr>
          <a:xfrm>
            <a:off x="3623525" y="2138764"/>
            <a:ext cx="5553123" cy="461665"/>
          </a:xfrm>
          <a:prstGeom prst="rect">
            <a:avLst/>
          </a:prstGeom>
          <a:noFill/>
        </p:spPr>
        <p:txBody>
          <a:bodyPr wrap="none" rtlCol="0">
            <a:spAutoFit/>
          </a:bodyPr>
          <a:lstStyle/>
          <a:p>
            <a:pPr algn="ctr"/>
            <a:r>
              <a:rPr lang="fr-FR" sz="2400" b="1" dirty="0">
                <a:solidFill>
                  <a:srgbClr val="000000"/>
                </a:solidFill>
                <a:effectLst>
                  <a:outerShdw blurRad="38100" dist="38100" dir="2700000" algn="tl">
                    <a:srgbClr val="000000">
                      <a:alpha val="43137"/>
                    </a:srgbClr>
                  </a:outerShdw>
                </a:effectLst>
                <a:latin typeface="Georgia-BoldItalic"/>
                <a:ea typeface="Cambria" panose="02040503050406030204" pitchFamily="18" charset="0"/>
              </a:rPr>
              <a:t>Projet de fin de la première année</a:t>
            </a:r>
            <a:endParaRPr lang="fr-MA" sz="2400" dirty="0">
              <a:effectLst>
                <a:outerShdw blurRad="38100" dist="38100" dir="2700000" algn="tl">
                  <a:srgbClr val="000000">
                    <a:alpha val="43137"/>
                  </a:srgbClr>
                </a:outerShdw>
              </a:effectLst>
              <a:latin typeface="Georgia-BoldItalic"/>
              <a:ea typeface="Cambria" panose="02040503050406030204" pitchFamily="18" charset="0"/>
            </a:endParaRPr>
          </a:p>
        </p:txBody>
      </p:sp>
      <p:sp>
        <p:nvSpPr>
          <p:cNvPr id="12" name="ZoneTexte 11">
            <a:extLst>
              <a:ext uri="{FF2B5EF4-FFF2-40B4-BE49-F238E27FC236}">
                <a16:creationId xmlns:a16="http://schemas.microsoft.com/office/drawing/2014/main" id="{E1EAD52B-6190-4B31-A9C1-ECB2EDE40D28}"/>
              </a:ext>
            </a:extLst>
          </p:cNvPr>
          <p:cNvSpPr txBox="1"/>
          <p:nvPr/>
        </p:nvSpPr>
        <p:spPr>
          <a:xfrm>
            <a:off x="3396699" y="2581189"/>
            <a:ext cx="6006773" cy="369332"/>
          </a:xfrm>
          <a:prstGeom prst="rect">
            <a:avLst/>
          </a:prstGeom>
          <a:noFill/>
        </p:spPr>
        <p:txBody>
          <a:bodyPr wrap="none" rtlCol="0">
            <a:spAutoFit/>
          </a:bodyPr>
          <a:lstStyle/>
          <a:p>
            <a:pPr algn="ctr"/>
            <a:r>
              <a:rPr lang="fr-FR" b="1" i="0" dirty="0">
                <a:solidFill>
                  <a:srgbClr val="800000"/>
                </a:solidFill>
                <a:effectLst/>
                <a:latin typeface="oswaldregular"/>
              </a:rPr>
              <a:t>Filière e-Management et Business Intelligence (</a:t>
            </a:r>
            <a:r>
              <a:rPr lang="fr-FR" b="1" i="0" dirty="0" err="1">
                <a:solidFill>
                  <a:srgbClr val="800000"/>
                </a:solidFill>
                <a:effectLst/>
                <a:latin typeface="oswaldregular"/>
              </a:rPr>
              <a:t>eMBI</a:t>
            </a:r>
            <a:r>
              <a:rPr lang="fr-FR" b="1" i="0" dirty="0">
                <a:solidFill>
                  <a:srgbClr val="800000"/>
                </a:solidFill>
                <a:effectLst/>
                <a:latin typeface="oswaldregular"/>
              </a:rPr>
              <a:t>)</a:t>
            </a:r>
            <a:endParaRPr lang="fr-FR" b="0" i="0" dirty="0">
              <a:solidFill>
                <a:srgbClr val="2A2A2A"/>
              </a:solidFill>
              <a:effectLst/>
              <a:latin typeface="oswaldregular"/>
            </a:endParaRPr>
          </a:p>
        </p:txBody>
      </p:sp>
      <p:sp>
        <p:nvSpPr>
          <p:cNvPr id="2" name="Espace réservé du numéro de diapositive 1">
            <a:extLst>
              <a:ext uri="{FF2B5EF4-FFF2-40B4-BE49-F238E27FC236}">
                <a16:creationId xmlns:a16="http://schemas.microsoft.com/office/drawing/2014/main" id="{DD17C06A-12C6-484B-86C9-076924353712}"/>
              </a:ext>
            </a:extLst>
          </p:cNvPr>
          <p:cNvSpPr>
            <a:spLocks noGrp="1"/>
          </p:cNvSpPr>
          <p:nvPr>
            <p:ph type="sldNum" sz="quarter" idx="12"/>
          </p:nvPr>
        </p:nvSpPr>
        <p:spPr/>
        <p:txBody>
          <a:bodyPr/>
          <a:lstStyle/>
          <a:p>
            <a:fld id="{C4A3FB71-68F9-4E99-B8F5-07D764EAAABE}" type="slidenum">
              <a:rPr lang="fr-MA" smtClean="0"/>
              <a:t>1</a:t>
            </a:fld>
            <a:endParaRPr lang="fr-MA"/>
          </a:p>
        </p:txBody>
      </p:sp>
      <p:sp>
        <p:nvSpPr>
          <p:cNvPr id="13" name="ZoneTexte 12">
            <a:extLst>
              <a:ext uri="{FF2B5EF4-FFF2-40B4-BE49-F238E27FC236}">
                <a16:creationId xmlns:a16="http://schemas.microsoft.com/office/drawing/2014/main" id="{906E51E4-602E-4DAD-A4D7-07C238A43AA2}"/>
              </a:ext>
            </a:extLst>
          </p:cNvPr>
          <p:cNvSpPr txBox="1"/>
          <p:nvPr/>
        </p:nvSpPr>
        <p:spPr>
          <a:xfrm>
            <a:off x="7874493" y="4369058"/>
            <a:ext cx="4317507" cy="2001382"/>
          </a:xfrm>
          <a:prstGeom prst="rect">
            <a:avLst/>
          </a:prstGeom>
          <a:noFill/>
        </p:spPr>
        <p:txBody>
          <a:bodyPr wrap="square">
            <a:spAutoFit/>
          </a:bodyPr>
          <a:lstStyle/>
          <a:p>
            <a:pPr fontAlgn="auto">
              <a:lnSpc>
                <a:spcPct val="150000"/>
              </a:lnSpc>
              <a:spcBef>
                <a:spcPts val="0"/>
              </a:spcBef>
              <a:spcAft>
                <a:spcPts val="0"/>
              </a:spcAft>
              <a:defRPr/>
            </a:pPr>
            <a:r>
              <a:rPr lang="fr-FR" sz="1400" b="1" dirty="0">
                <a:latin typeface="Georgia" panose="02040502050405020303" pitchFamily="18" charset="0"/>
              </a:rPr>
              <a:t>Membres de Jury : </a:t>
            </a:r>
          </a:p>
          <a:p>
            <a:pPr marL="742950" lvl="1" indent="-285750">
              <a:lnSpc>
                <a:spcPct val="150000"/>
              </a:lnSpc>
              <a:buFont typeface="Wingdings" panose="05000000000000000000" pitchFamily="2" charset="2"/>
              <a:buChar char="ü"/>
              <a:defRPr/>
            </a:pPr>
            <a:r>
              <a:rPr lang="da-DK" sz="1400" b="1" dirty="0">
                <a:effectLst/>
                <a:latin typeface="Georgia" panose="02040502050405020303" pitchFamily="18" charset="0"/>
                <a:ea typeface="Arial" panose="020B0604020202020204" pitchFamily="34" charset="0"/>
                <a:cs typeface="Arial" panose="020B0604020202020204" pitchFamily="34" charset="0"/>
              </a:rPr>
              <a:t>Pr. El Manouar Abdellah</a:t>
            </a:r>
          </a:p>
          <a:p>
            <a:pPr marL="742950" lvl="1" indent="-285750">
              <a:lnSpc>
                <a:spcPct val="150000"/>
              </a:lnSpc>
              <a:buFont typeface="Wingdings" panose="05000000000000000000" pitchFamily="2" charset="2"/>
              <a:buChar char="ü"/>
              <a:defRPr/>
            </a:pPr>
            <a:r>
              <a:rPr lang="da-DK" sz="1400" b="1" dirty="0">
                <a:effectLst/>
                <a:latin typeface="Georgia" panose="02040502050405020303" pitchFamily="18" charset="0"/>
                <a:ea typeface="Arial" panose="020B0604020202020204" pitchFamily="34" charset="0"/>
                <a:cs typeface="Arial" panose="020B0604020202020204" pitchFamily="34" charset="0"/>
              </a:rPr>
              <a:t>Pr.</a:t>
            </a:r>
            <a:r>
              <a:rPr lang="da-DK" sz="1400" b="1" dirty="0">
                <a:solidFill>
                  <a:srgbClr val="FF0000"/>
                </a:solidFill>
                <a:effectLst/>
                <a:latin typeface="Georgia" panose="02040502050405020303" pitchFamily="18" charset="0"/>
                <a:ea typeface="Arial" panose="020B0604020202020204" pitchFamily="34" charset="0"/>
                <a:cs typeface="Arial" panose="020B0604020202020204" pitchFamily="34" charset="0"/>
              </a:rPr>
              <a:t> </a:t>
            </a:r>
            <a:r>
              <a:rPr lang="da-DK" sz="1400" b="1" dirty="0">
                <a:effectLst/>
                <a:latin typeface="Georgia" panose="02040502050405020303" pitchFamily="18" charset="0"/>
                <a:ea typeface="Arial" panose="020B0604020202020204" pitchFamily="34" charset="0"/>
                <a:cs typeface="Arial" panose="020B0604020202020204" pitchFamily="34" charset="0"/>
              </a:rPr>
              <a:t>BELLABDAOUI Adil</a:t>
            </a:r>
          </a:p>
          <a:p>
            <a:pPr marL="742950" lvl="1" indent="-285750">
              <a:lnSpc>
                <a:spcPct val="150000"/>
              </a:lnSpc>
              <a:buFont typeface="Wingdings" panose="05000000000000000000" pitchFamily="2" charset="2"/>
              <a:buChar char="ü"/>
              <a:defRPr/>
            </a:pPr>
            <a:r>
              <a:rPr lang="da-DK" sz="1400" b="1" dirty="0">
                <a:effectLst/>
                <a:latin typeface="Georgia" panose="02040502050405020303" pitchFamily="18" charset="0"/>
                <a:ea typeface="Arial" panose="020B0604020202020204" pitchFamily="34" charset="0"/>
                <a:cs typeface="Arial" panose="020B0604020202020204" pitchFamily="34" charset="0"/>
              </a:rPr>
              <a:t>Pr.</a:t>
            </a:r>
            <a:r>
              <a:rPr lang="da-DK" sz="1400" b="1" dirty="0">
                <a:solidFill>
                  <a:srgbClr val="FF0000"/>
                </a:solidFill>
                <a:effectLst/>
                <a:latin typeface="Georgia" panose="02040502050405020303" pitchFamily="18" charset="0"/>
                <a:ea typeface="Arial" panose="020B0604020202020204" pitchFamily="34" charset="0"/>
                <a:cs typeface="Arial" panose="020B0604020202020204" pitchFamily="34" charset="0"/>
              </a:rPr>
              <a:t> </a:t>
            </a:r>
            <a:r>
              <a:rPr lang="fr-MA" sz="1400" b="1" dirty="0">
                <a:latin typeface="Georgia" panose="02040502050405020303" pitchFamily="18" charset="0"/>
                <a:ea typeface="Arial" panose="020B0604020202020204" pitchFamily="34" charset="0"/>
                <a:cs typeface="Arial" panose="020B0604020202020204" pitchFamily="34" charset="0"/>
              </a:rPr>
              <a:t>KERZAZI Noureddine</a:t>
            </a:r>
          </a:p>
          <a:p>
            <a:pPr marL="742950" lvl="1" indent="-285750">
              <a:lnSpc>
                <a:spcPct val="150000"/>
              </a:lnSpc>
              <a:buFont typeface="Wingdings" panose="05000000000000000000" pitchFamily="2" charset="2"/>
              <a:buChar char="ü"/>
              <a:defRPr/>
            </a:pPr>
            <a:endParaRPr lang="fr-FR" sz="1400" b="1" i="1" dirty="0">
              <a:latin typeface="Bell MT" pitchFamily="18" charset="0"/>
            </a:endParaRPr>
          </a:p>
          <a:p>
            <a:pPr fontAlgn="auto">
              <a:lnSpc>
                <a:spcPct val="150000"/>
              </a:lnSpc>
              <a:spcBef>
                <a:spcPts val="0"/>
              </a:spcBef>
              <a:spcAft>
                <a:spcPts val="0"/>
              </a:spcAft>
              <a:defRPr/>
            </a:pPr>
            <a:endParaRPr lang="fr-FR" sz="1400" b="1" dirty="0">
              <a:latin typeface="Bell MT" pitchFamily="18" charset="0"/>
            </a:endParaRPr>
          </a:p>
        </p:txBody>
      </p:sp>
    </p:spTree>
    <p:extLst>
      <p:ext uri="{BB962C8B-B14F-4D97-AF65-F5344CB8AC3E}">
        <p14:creationId xmlns:p14="http://schemas.microsoft.com/office/powerpoint/2010/main" val="3049355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6BE36B-6FDE-464D-AE1E-26C5DA6067C3}"/>
              </a:ext>
            </a:extLst>
          </p:cNvPr>
          <p:cNvSpPr txBox="1">
            <a:spLocks/>
          </p:cNvSpPr>
          <p:nvPr/>
        </p:nvSpPr>
        <p:spPr>
          <a:xfrm>
            <a:off x="1929745" y="537396"/>
            <a:ext cx="9144000" cy="782357"/>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BoldItalic"/>
              </a:rPr>
              <a:t>Analyse et Conception</a:t>
            </a:r>
            <a:br>
              <a:rPr lang="fr-FR" dirty="0">
                <a:latin typeface="Georgia-BoldItalic"/>
              </a:rPr>
            </a:br>
            <a:endParaRPr lang="fr-FR" dirty="0">
              <a:latin typeface="Georgia-BoldItalic"/>
            </a:endParaRPr>
          </a:p>
        </p:txBody>
      </p:sp>
      <p:sp>
        <p:nvSpPr>
          <p:cNvPr id="3" name="Sous-titre 2">
            <a:extLst>
              <a:ext uri="{FF2B5EF4-FFF2-40B4-BE49-F238E27FC236}">
                <a16:creationId xmlns:a16="http://schemas.microsoft.com/office/drawing/2014/main" id="{797AA6E1-511C-44C7-970E-04B059902CB8}"/>
              </a:ext>
            </a:extLst>
          </p:cNvPr>
          <p:cNvSpPr txBox="1">
            <a:spLocks/>
          </p:cNvSpPr>
          <p:nvPr/>
        </p:nvSpPr>
        <p:spPr>
          <a:xfrm>
            <a:off x="1668545" y="1560262"/>
            <a:ext cx="9970809" cy="4397478"/>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lnSpc>
                <a:spcPct val="150000"/>
              </a:lnSpc>
              <a:buNone/>
            </a:pPr>
            <a:r>
              <a:rPr lang="fr-FR" sz="2000" dirty="0">
                <a:latin typeface="Georgia-BoldItalic"/>
              </a:rPr>
              <a:t>Cette partie est la partie la plus  importante pour le développement de notre application web . Pour cela ,nous avons travaillé avec un langage de modélisation graphique (UML) qui permet non seulement une vision globale de la plateforme mais aussi de présenter de façon simple tous les éléments nécessaires pour son bon fonctionnement. Nous avons travaillé avec 3 diagrammes essentiels et un schéma de </a:t>
            </a:r>
            <a:r>
              <a:rPr lang="fr-FR" sz="2000" dirty="0" err="1">
                <a:latin typeface="Georgia-BoldItalic"/>
              </a:rPr>
              <a:t>fontionnement</a:t>
            </a:r>
            <a:r>
              <a:rPr lang="fr-FR" sz="2000" dirty="0">
                <a:latin typeface="Georgia-BoldItalic"/>
              </a:rPr>
              <a:t> : </a:t>
            </a:r>
          </a:p>
          <a:p>
            <a:pPr lvl="1" algn="just">
              <a:lnSpc>
                <a:spcPct val="150000"/>
              </a:lnSpc>
            </a:pPr>
            <a:r>
              <a:rPr lang="fr-FR" dirty="0">
                <a:latin typeface="Georgia-BoldItalic"/>
              </a:rPr>
              <a:t>Diagramme de cas d’utilisation .</a:t>
            </a:r>
          </a:p>
          <a:p>
            <a:pPr lvl="1" algn="just">
              <a:lnSpc>
                <a:spcPct val="150000"/>
              </a:lnSpc>
            </a:pPr>
            <a:r>
              <a:rPr lang="fr-FR" dirty="0">
                <a:latin typeface="Georgia-BoldItalic"/>
              </a:rPr>
              <a:t>Diagrammes de séquences.</a:t>
            </a:r>
          </a:p>
          <a:p>
            <a:pPr lvl="1" algn="just">
              <a:lnSpc>
                <a:spcPct val="150000"/>
              </a:lnSpc>
            </a:pPr>
            <a:r>
              <a:rPr lang="fr-FR" dirty="0">
                <a:latin typeface="Georgia-BoldItalic"/>
              </a:rPr>
              <a:t> Diagramme de classe.</a:t>
            </a:r>
          </a:p>
          <a:p>
            <a:pPr marL="457200" lvl="1" indent="0" algn="just">
              <a:lnSpc>
                <a:spcPct val="150000"/>
              </a:lnSpc>
              <a:buNone/>
            </a:pPr>
            <a:endParaRPr lang="fr-FR" dirty="0">
              <a:latin typeface="Georgia-BoldItalic"/>
            </a:endParaRPr>
          </a:p>
          <a:p>
            <a:pPr>
              <a:lnSpc>
                <a:spcPct val="150000"/>
              </a:lnSpc>
            </a:pPr>
            <a:endParaRPr lang="fr-FR" sz="2000" dirty="0">
              <a:latin typeface="Georgia-BoldItalic"/>
            </a:endParaRPr>
          </a:p>
        </p:txBody>
      </p:sp>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10</a:t>
            </a:fld>
            <a:endParaRPr lang="fr-MA"/>
          </a:p>
        </p:txBody>
      </p:sp>
    </p:spTree>
    <p:extLst>
      <p:ext uri="{BB962C8B-B14F-4D97-AF65-F5344CB8AC3E}">
        <p14:creationId xmlns:p14="http://schemas.microsoft.com/office/powerpoint/2010/main" val="1846880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11</a:t>
            </a:fld>
            <a:endParaRPr lang="fr-MA"/>
          </a:p>
        </p:txBody>
      </p:sp>
      <p:sp>
        <p:nvSpPr>
          <p:cNvPr id="5" name="Titre 1">
            <a:extLst>
              <a:ext uri="{FF2B5EF4-FFF2-40B4-BE49-F238E27FC236}">
                <a16:creationId xmlns:a16="http://schemas.microsoft.com/office/drawing/2014/main" id="{698BA68C-FB69-48B7-8D42-DDBD90A07CE4}"/>
              </a:ext>
            </a:extLst>
          </p:cNvPr>
          <p:cNvSpPr txBox="1">
            <a:spLocks/>
          </p:cNvSpPr>
          <p:nvPr/>
        </p:nvSpPr>
        <p:spPr>
          <a:xfrm>
            <a:off x="3135424" y="124049"/>
            <a:ext cx="7667694" cy="514350"/>
          </a:xfrm>
          <a:prstGeom prst="rect">
            <a:avLst/>
          </a:prstGeom>
        </p:spPr>
        <p:txBody>
          <a:bodyPr>
            <a:normAutofit fontScale="825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atin typeface="Georgia-BoldItalic"/>
              </a:rPr>
              <a:t>Diagramme de cas d’utilisation (1/1)</a:t>
            </a:r>
            <a:endParaRPr lang="fr-FR" dirty="0">
              <a:latin typeface="Georgia-BoldItalic"/>
            </a:endParaRPr>
          </a:p>
        </p:txBody>
      </p:sp>
      <p:pic>
        <p:nvPicPr>
          <p:cNvPr id="3" name="Image 2">
            <a:extLst>
              <a:ext uri="{FF2B5EF4-FFF2-40B4-BE49-F238E27FC236}">
                <a16:creationId xmlns:a16="http://schemas.microsoft.com/office/drawing/2014/main" id="{150A20F3-FAF4-46FF-B05A-3B19A4815B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1792" y="638399"/>
            <a:ext cx="5483230" cy="6111979"/>
          </a:xfrm>
          <a:prstGeom prst="rect">
            <a:avLst/>
          </a:prstGeom>
        </p:spPr>
      </p:pic>
    </p:spTree>
    <p:extLst>
      <p:ext uri="{BB962C8B-B14F-4D97-AF65-F5344CB8AC3E}">
        <p14:creationId xmlns:p14="http://schemas.microsoft.com/office/powerpoint/2010/main" val="1349963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12</a:t>
            </a:fld>
            <a:endParaRPr lang="fr-MA"/>
          </a:p>
        </p:txBody>
      </p:sp>
      <p:sp>
        <p:nvSpPr>
          <p:cNvPr id="11" name="Titre 1">
            <a:extLst>
              <a:ext uri="{FF2B5EF4-FFF2-40B4-BE49-F238E27FC236}">
                <a16:creationId xmlns:a16="http://schemas.microsoft.com/office/drawing/2014/main" id="{88BCF2D6-95DD-4865-93A4-3019E48F1592}"/>
              </a:ext>
            </a:extLst>
          </p:cNvPr>
          <p:cNvSpPr txBox="1">
            <a:spLocks/>
          </p:cNvSpPr>
          <p:nvPr/>
        </p:nvSpPr>
        <p:spPr>
          <a:xfrm>
            <a:off x="3156550" y="211898"/>
            <a:ext cx="6531428" cy="594861"/>
          </a:xfrm>
          <a:prstGeom prst="rect">
            <a:avLst/>
          </a:prstGeom>
        </p:spPr>
        <p:txBody>
          <a:bodyPr>
            <a:normAutofit fontScale="900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BoldItalic"/>
              </a:rPr>
              <a:t>Diagramme de séquence (1/3)</a:t>
            </a:r>
          </a:p>
        </p:txBody>
      </p:sp>
      <p:sp>
        <p:nvSpPr>
          <p:cNvPr id="12" name="Espace réservé du contenu 2">
            <a:extLst>
              <a:ext uri="{FF2B5EF4-FFF2-40B4-BE49-F238E27FC236}">
                <a16:creationId xmlns:a16="http://schemas.microsoft.com/office/drawing/2014/main" id="{843B8B9C-3111-42B4-966B-2DB335FA403B}"/>
              </a:ext>
            </a:extLst>
          </p:cNvPr>
          <p:cNvSpPr txBox="1">
            <a:spLocks/>
          </p:cNvSpPr>
          <p:nvPr/>
        </p:nvSpPr>
        <p:spPr>
          <a:xfrm>
            <a:off x="1111578" y="2926828"/>
            <a:ext cx="3733800" cy="76996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panose="05000000000000000000" pitchFamily="2" charset="2"/>
              <a:buChar char="Ø"/>
            </a:pPr>
            <a:r>
              <a:rPr lang="fr-FR" sz="2000" dirty="0">
                <a:latin typeface="Georgia-BoldItalic"/>
              </a:rPr>
              <a:t>L’interaction « S’inscrire »</a:t>
            </a:r>
          </a:p>
        </p:txBody>
      </p:sp>
      <p:pic>
        <p:nvPicPr>
          <p:cNvPr id="6" name="Image 5">
            <a:extLst>
              <a:ext uri="{FF2B5EF4-FFF2-40B4-BE49-F238E27FC236}">
                <a16:creationId xmlns:a16="http://schemas.microsoft.com/office/drawing/2014/main" id="{969DEC41-6E88-4E39-BDF2-BE0742771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1754" y="1205770"/>
            <a:ext cx="7320860" cy="5290465"/>
          </a:xfrm>
          <a:prstGeom prst="rect">
            <a:avLst/>
          </a:prstGeom>
        </p:spPr>
      </p:pic>
    </p:spTree>
    <p:extLst>
      <p:ext uri="{BB962C8B-B14F-4D97-AF65-F5344CB8AC3E}">
        <p14:creationId xmlns:p14="http://schemas.microsoft.com/office/powerpoint/2010/main" val="70646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13</a:t>
            </a:fld>
            <a:endParaRPr lang="fr-MA"/>
          </a:p>
        </p:txBody>
      </p:sp>
      <p:sp>
        <p:nvSpPr>
          <p:cNvPr id="7" name="Espace réservé du contenu 2">
            <a:extLst>
              <a:ext uri="{FF2B5EF4-FFF2-40B4-BE49-F238E27FC236}">
                <a16:creationId xmlns:a16="http://schemas.microsoft.com/office/drawing/2014/main" id="{64157840-878E-4D30-A358-255CBC862FDB}"/>
              </a:ext>
            </a:extLst>
          </p:cNvPr>
          <p:cNvSpPr txBox="1">
            <a:spLocks/>
          </p:cNvSpPr>
          <p:nvPr/>
        </p:nvSpPr>
        <p:spPr>
          <a:xfrm>
            <a:off x="1102935" y="3256960"/>
            <a:ext cx="3374796" cy="428919"/>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panose="05000000000000000000" pitchFamily="2" charset="2"/>
              <a:buChar char="Ø"/>
            </a:pPr>
            <a:r>
              <a:rPr lang="fr-FR" sz="1800" dirty="0">
                <a:latin typeface="Georgia-BoldItalic"/>
              </a:rPr>
              <a:t>L’interaction « Connexion »</a:t>
            </a:r>
          </a:p>
        </p:txBody>
      </p:sp>
      <p:sp>
        <p:nvSpPr>
          <p:cNvPr id="9" name="Titre 1">
            <a:extLst>
              <a:ext uri="{FF2B5EF4-FFF2-40B4-BE49-F238E27FC236}">
                <a16:creationId xmlns:a16="http://schemas.microsoft.com/office/drawing/2014/main" id="{74DB7F56-7FF9-4C79-B9EE-AC8541A3BD85}"/>
              </a:ext>
            </a:extLst>
          </p:cNvPr>
          <p:cNvSpPr txBox="1">
            <a:spLocks/>
          </p:cNvSpPr>
          <p:nvPr/>
        </p:nvSpPr>
        <p:spPr>
          <a:xfrm>
            <a:off x="3156550" y="211898"/>
            <a:ext cx="6531428" cy="594861"/>
          </a:xfrm>
          <a:prstGeom prst="rect">
            <a:avLst/>
          </a:prstGeom>
        </p:spPr>
        <p:txBody>
          <a:bodyPr>
            <a:normAutofit fontScale="900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BoldItalic"/>
              </a:rPr>
              <a:t>Diagramme de séquence (2/3)</a:t>
            </a:r>
          </a:p>
        </p:txBody>
      </p:sp>
      <p:pic>
        <p:nvPicPr>
          <p:cNvPr id="3" name="Image 2">
            <a:extLst>
              <a:ext uri="{FF2B5EF4-FFF2-40B4-BE49-F238E27FC236}">
                <a16:creationId xmlns:a16="http://schemas.microsoft.com/office/drawing/2014/main" id="{37E74FC9-ADBE-47D0-8E2A-31E679061558}"/>
              </a:ext>
            </a:extLst>
          </p:cNvPr>
          <p:cNvPicPr>
            <a:picLocks noChangeAspect="1"/>
          </p:cNvPicPr>
          <p:nvPr/>
        </p:nvPicPr>
        <p:blipFill rotWithShape="1">
          <a:blip r:embed="rId2">
            <a:extLst>
              <a:ext uri="{28A0092B-C50C-407E-A947-70E740481C1C}">
                <a14:useLocalDpi xmlns:a14="http://schemas.microsoft.com/office/drawing/2010/main" val="0"/>
              </a:ext>
            </a:extLst>
          </a:blip>
          <a:srcRect t="4361" b="5236"/>
          <a:stretch/>
        </p:blipFill>
        <p:spPr>
          <a:xfrm>
            <a:off x="4901151" y="975796"/>
            <a:ext cx="6392140" cy="5778631"/>
          </a:xfrm>
          <a:prstGeom prst="rect">
            <a:avLst/>
          </a:prstGeom>
        </p:spPr>
      </p:pic>
    </p:spTree>
    <p:extLst>
      <p:ext uri="{BB962C8B-B14F-4D97-AF65-F5344CB8AC3E}">
        <p14:creationId xmlns:p14="http://schemas.microsoft.com/office/powerpoint/2010/main" val="1532233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14</a:t>
            </a:fld>
            <a:endParaRPr lang="fr-MA"/>
          </a:p>
        </p:txBody>
      </p:sp>
      <p:sp>
        <p:nvSpPr>
          <p:cNvPr id="11" name="Espace réservé du contenu 2">
            <a:extLst>
              <a:ext uri="{FF2B5EF4-FFF2-40B4-BE49-F238E27FC236}">
                <a16:creationId xmlns:a16="http://schemas.microsoft.com/office/drawing/2014/main" id="{E635B8E7-F8C6-4A43-A015-608AE39F78D9}"/>
              </a:ext>
            </a:extLst>
          </p:cNvPr>
          <p:cNvSpPr txBox="1">
            <a:spLocks/>
          </p:cNvSpPr>
          <p:nvPr/>
        </p:nvSpPr>
        <p:spPr>
          <a:xfrm>
            <a:off x="1366887" y="3131569"/>
            <a:ext cx="4729113" cy="594861"/>
          </a:xfrm>
          <a:prstGeom prst="rect">
            <a:avLst/>
          </a:prstGeom>
        </p:spPr>
        <p:txBody>
          <a:bodyPr>
            <a:normAutofit fontScale="925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panose="05000000000000000000" pitchFamily="2" charset="2"/>
              <a:buChar char="Ø"/>
            </a:pPr>
            <a:r>
              <a:rPr lang="fr-FR" sz="2000" dirty="0">
                <a:latin typeface="Georgia-BoldItalic"/>
              </a:rPr>
              <a:t>L’interaction « chercher billets/</a:t>
            </a:r>
            <a:r>
              <a:rPr lang="fr-FR" sz="2000" dirty="0" err="1">
                <a:latin typeface="Georgia-BoldItalic"/>
              </a:rPr>
              <a:t>hotel</a:t>
            </a:r>
            <a:r>
              <a:rPr lang="fr-FR" sz="2000" dirty="0">
                <a:latin typeface="Georgia-BoldItalic"/>
              </a:rPr>
              <a:t>»</a:t>
            </a:r>
          </a:p>
        </p:txBody>
      </p:sp>
      <p:sp>
        <p:nvSpPr>
          <p:cNvPr id="13" name="Titre 1">
            <a:extLst>
              <a:ext uri="{FF2B5EF4-FFF2-40B4-BE49-F238E27FC236}">
                <a16:creationId xmlns:a16="http://schemas.microsoft.com/office/drawing/2014/main" id="{88701EDC-DDB2-4113-AF53-7C2C8E467A58}"/>
              </a:ext>
            </a:extLst>
          </p:cNvPr>
          <p:cNvSpPr txBox="1">
            <a:spLocks/>
          </p:cNvSpPr>
          <p:nvPr/>
        </p:nvSpPr>
        <p:spPr>
          <a:xfrm>
            <a:off x="2830286" y="122548"/>
            <a:ext cx="6531428" cy="594861"/>
          </a:xfrm>
          <a:prstGeom prst="rect">
            <a:avLst/>
          </a:prstGeom>
        </p:spPr>
        <p:txBody>
          <a:bodyPr>
            <a:normAutofit fontScale="900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BoldItalic"/>
              </a:rPr>
              <a:t>Diagramme de séquence (3/3)</a:t>
            </a:r>
          </a:p>
        </p:txBody>
      </p:sp>
      <p:pic>
        <p:nvPicPr>
          <p:cNvPr id="3" name="Image 2">
            <a:extLst>
              <a:ext uri="{FF2B5EF4-FFF2-40B4-BE49-F238E27FC236}">
                <a16:creationId xmlns:a16="http://schemas.microsoft.com/office/drawing/2014/main" id="{522107BA-0F7F-4CC1-8CE6-16BFD8CAA428}"/>
              </a:ext>
            </a:extLst>
          </p:cNvPr>
          <p:cNvPicPr>
            <a:picLocks noChangeAspect="1"/>
          </p:cNvPicPr>
          <p:nvPr/>
        </p:nvPicPr>
        <p:blipFill rotWithShape="1">
          <a:blip r:embed="rId2">
            <a:extLst>
              <a:ext uri="{28A0092B-C50C-407E-A947-70E740481C1C}">
                <a14:useLocalDpi xmlns:a14="http://schemas.microsoft.com/office/drawing/2010/main" val="0"/>
              </a:ext>
            </a:extLst>
          </a:blip>
          <a:srcRect t="1787" r="2943" b="3505"/>
          <a:stretch/>
        </p:blipFill>
        <p:spPr>
          <a:xfrm>
            <a:off x="6259398" y="717409"/>
            <a:ext cx="4839880" cy="6025225"/>
          </a:xfrm>
          <a:prstGeom prst="rect">
            <a:avLst/>
          </a:prstGeom>
        </p:spPr>
      </p:pic>
    </p:spTree>
    <p:extLst>
      <p:ext uri="{BB962C8B-B14F-4D97-AF65-F5344CB8AC3E}">
        <p14:creationId xmlns:p14="http://schemas.microsoft.com/office/powerpoint/2010/main" val="1575140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15</a:t>
            </a:fld>
            <a:endParaRPr lang="fr-MA"/>
          </a:p>
        </p:txBody>
      </p:sp>
      <p:sp>
        <p:nvSpPr>
          <p:cNvPr id="13" name="Titre 1">
            <a:extLst>
              <a:ext uri="{FF2B5EF4-FFF2-40B4-BE49-F238E27FC236}">
                <a16:creationId xmlns:a16="http://schemas.microsoft.com/office/drawing/2014/main" id="{88701EDC-DDB2-4113-AF53-7C2C8E467A58}"/>
              </a:ext>
            </a:extLst>
          </p:cNvPr>
          <p:cNvSpPr txBox="1">
            <a:spLocks/>
          </p:cNvSpPr>
          <p:nvPr/>
        </p:nvSpPr>
        <p:spPr>
          <a:xfrm>
            <a:off x="2830286" y="122548"/>
            <a:ext cx="6531428" cy="594861"/>
          </a:xfrm>
          <a:prstGeom prst="rect">
            <a:avLst/>
          </a:prstGeom>
        </p:spPr>
        <p:txBody>
          <a:bodyPr>
            <a:normAutofit fontScale="825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BoldItalic"/>
              </a:rPr>
              <a:t>Schéma du fonctionnement(1/1)</a:t>
            </a:r>
          </a:p>
        </p:txBody>
      </p:sp>
      <p:pic>
        <p:nvPicPr>
          <p:cNvPr id="5" name="Image 4">
            <a:extLst>
              <a:ext uri="{FF2B5EF4-FFF2-40B4-BE49-F238E27FC236}">
                <a16:creationId xmlns:a16="http://schemas.microsoft.com/office/drawing/2014/main" id="{225F0734-CD5A-4D5B-A482-A54992AE04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769" y="942679"/>
            <a:ext cx="9586694" cy="5481687"/>
          </a:xfrm>
          <a:prstGeom prst="rect">
            <a:avLst/>
          </a:prstGeom>
        </p:spPr>
      </p:pic>
    </p:spTree>
    <p:extLst>
      <p:ext uri="{BB962C8B-B14F-4D97-AF65-F5344CB8AC3E}">
        <p14:creationId xmlns:p14="http://schemas.microsoft.com/office/powerpoint/2010/main" val="1945982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16</a:t>
            </a:fld>
            <a:endParaRPr lang="fr-MA"/>
          </a:p>
        </p:txBody>
      </p:sp>
      <p:sp>
        <p:nvSpPr>
          <p:cNvPr id="11" name="Titre 1">
            <a:extLst>
              <a:ext uri="{FF2B5EF4-FFF2-40B4-BE49-F238E27FC236}">
                <a16:creationId xmlns:a16="http://schemas.microsoft.com/office/drawing/2014/main" id="{6CD9F8EB-F4C9-4534-89A4-F80D7DB7ECE1}"/>
              </a:ext>
            </a:extLst>
          </p:cNvPr>
          <p:cNvSpPr txBox="1">
            <a:spLocks/>
          </p:cNvSpPr>
          <p:nvPr/>
        </p:nvSpPr>
        <p:spPr>
          <a:xfrm>
            <a:off x="3763806" y="169474"/>
            <a:ext cx="5783036" cy="655410"/>
          </a:xfrm>
          <a:prstGeom prst="rect">
            <a:avLst/>
          </a:prstGeom>
        </p:spPr>
        <p:txBody>
          <a:bodyPr>
            <a:normAutofit fontScale="9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BoldItalic"/>
              </a:rPr>
              <a:t>Diagramme de classe (1/1)</a:t>
            </a:r>
          </a:p>
        </p:txBody>
      </p:sp>
      <p:pic>
        <p:nvPicPr>
          <p:cNvPr id="6" name="Image 5">
            <a:extLst>
              <a:ext uri="{FF2B5EF4-FFF2-40B4-BE49-F238E27FC236}">
                <a16:creationId xmlns:a16="http://schemas.microsoft.com/office/drawing/2014/main" id="{50CBE335-64EB-47EC-898A-3F9721E80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392" y="824884"/>
            <a:ext cx="5540450" cy="5895385"/>
          </a:xfrm>
          <a:prstGeom prst="rect">
            <a:avLst/>
          </a:prstGeom>
        </p:spPr>
      </p:pic>
    </p:spTree>
    <p:extLst>
      <p:ext uri="{BB962C8B-B14F-4D97-AF65-F5344CB8AC3E}">
        <p14:creationId xmlns:p14="http://schemas.microsoft.com/office/powerpoint/2010/main" val="3612323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a:bodyPr>
          <a:lstStyle/>
          <a:p>
            <a:r>
              <a:rPr lang="fr-FR" dirty="0">
                <a:latin typeface="Georgia-BoldItalic"/>
                <a:ea typeface="Cambria" panose="02040503050406030204" pitchFamily="18" charset="0"/>
              </a:rPr>
              <a:t>Réalisation</a:t>
            </a:r>
            <a:r>
              <a:rPr lang="fr-FR" dirty="0">
                <a:latin typeface="Cambria" panose="02040503050406030204" pitchFamily="18" charset="0"/>
                <a:ea typeface="Cambria" panose="02040503050406030204" pitchFamily="18" charset="0"/>
              </a:rPr>
              <a:t> de l’application </a:t>
            </a:r>
            <a:endParaRPr lang="fr-MA" dirty="0">
              <a:latin typeface="Cambria" panose="02040503050406030204" pitchFamily="18" charset="0"/>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875934" y="1131216"/>
            <a:ext cx="9587060" cy="5025403"/>
          </a:xfrm>
        </p:spPr>
        <p:txBody>
          <a:bodyPr>
            <a:normAutofit/>
          </a:bodyPr>
          <a:lstStyle/>
          <a:p>
            <a:pPr marL="0" indent="0" algn="just">
              <a:lnSpc>
                <a:spcPct val="150000"/>
              </a:lnSpc>
              <a:buNone/>
            </a:pPr>
            <a:r>
              <a:rPr lang="fr-FR" sz="1800" dirty="0">
                <a:latin typeface="Georgia-BoldItalic"/>
              </a:rPr>
              <a:t>Nous présentons dans cette partie l’ensemble du travail effectué pour mettre en place l’application, via les points suivants : </a:t>
            </a:r>
          </a:p>
          <a:p>
            <a:pPr lvl="1" algn="just">
              <a:lnSpc>
                <a:spcPct val="150000"/>
              </a:lnSpc>
              <a:buFont typeface="Wingdings" panose="05000000000000000000" pitchFamily="2" charset="2"/>
              <a:buChar char="Ø"/>
            </a:pPr>
            <a:r>
              <a:rPr lang="fr-FR" sz="1800" dirty="0">
                <a:latin typeface="Georgia-BoldItalic"/>
              </a:rPr>
              <a:t>Les technologies de développement.</a:t>
            </a:r>
          </a:p>
          <a:p>
            <a:pPr lvl="1" algn="just">
              <a:lnSpc>
                <a:spcPct val="150000"/>
              </a:lnSpc>
              <a:buFont typeface="Wingdings" panose="05000000000000000000" pitchFamily="2" charset="2"/>
              <a:buChar char="Ø"/>
            </a:pPr>
            <a:r>
              <a:rPr lang="fr-FR" sz="1800" dirty="0">
                <a:latin typeface="Georgia-BoldItalic"/>
              </a:rPr>
              <a:t>Les environnements de développement.</a:t>
            </a:r>
          </a:p>
          <a:p>
            <a:pPr lvl="1" algn="just">
              <a:lnSpc>
                <a:spcPct val="150000"/>
              </a:lnSpc>
              <a:buFont typeface="Wingdings" panose="05000000000000000000" pitchFamily="2" charset="2"/>
              <a:buChar char="Ø"/>
            </a:pPr>
            <a:r>
              <a:rPr lang="fr-FR" sz="1800" dirty="0">
                <a:latin typeface="Georgia-BoldItalic"/>
              </a:rPr>
              <a:t>Services API</a:t>
            </a:r>
          </a:p>
          <a:p>
            <a:pPr lvl="1" algn="just">
              <a:lnSpc>
                <a:spcPct val="150000"/>
              </a:lnSpc>
              <a:buFont typeface="Wingdings" panose="05000000000000000000" pitchFamily="2" charset="2"/>
              <a:buChar char="Ø"/>
            </a:pPr>
            <a:r>
              <a:rPr lang="fr-FR" sz="1800" dirty="0">
                <a:latin typeface="Georgia-BoldItalic"/>
              </a:rPr>
              <a:t>Les difficultés rencontrées.</a:t>
            </a:r>
          </a:p>
          <a:p>
            <a:pPr lvl="1" algn="just">
              <a:lnSpc>
                <a:spcPct val="150000"/>
              </a:lnSpc>
              <a:buFont typeface="Wingdings" panose="05000000000000000000" pitchFamily="2" charset="2"/>
              <a:buChar char="Ø"/>
            </a:pPr>
            <a:r>
              <a:rPr lang="fr-FR" sz="1800" dirty="0">
                <a:latin typeface="Georgia-BoldItalic"/>
              </a:rPr>
              <a:t> Présentation des interfaces et le fonctionnement</a:t>
            </a:r>
            <a:endParaRPr lang="fr-MA" sz="1800" dirty="0">
              <a:latin typeface="Georgia-BoldItalic"/>
            </a:endParaRPr>
          </a:p>
        </p:txBody>
      </p:sp>
      <p:sp>
        <p:nvSpPr>
          <p:cNvPr id="4" name="Espace réservé du numéro de diapositive 3">
            <a:extLst>
              <a:ext uri="{FF2B5EF4-FFF2-40B4-BE49-F238E27FC236}">
                <a16:creationId xmlns:a16="http://schemas.microsoft.com/office/drawing/2014/main" id="{B480436E-2FAB-498D-8BDB-DF21213F0DC8}"/>
              </a:ext>
            </a:extLst>
          </p:cNvPr>
          <p:cNvSpPr>
            <a:spLocks noGrp="1"/>
          </p:cNvSpPr>
          <p:nvPr>
            <p:ph type="sldNum" sz="quarter" idx="12"/>
          </p:nvPr>
        </p:nvSpPr>
        <p:spPr/>
        <p:txBody>
          <a:bodyPr/>
          <a:lstStyle/>
          <a:p>
            <a:fld id="{C4A3FB71-68F9-4E99-B8F5-07D764EAAABE}" type="slidenum">
              <a:rPr lang="fr-MA" smtClean="0"/>
              <a:t>17</a:t>
            </a:fld>
            <a:endParaRPr lang="fr-MA"/>
          </a:p>
        </p:txBody>
      </p:sp>
    </p:spTree>
    <p:extLst>
      <p:ext uri="{BB962C8B-B14F-4D97-AF65-F5344CB8AC3E}">
        <p14:creationId xmlns:p14="http://schemas.microsoft.com/office/powerpoint/2010/main" val="643260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r>
              <a:rPr lang="fr-FR" dirty="0">
                <a:latin typeface="Georgia-BoldItalic"/>
                <a:ea typeface="Cambria" panose="02040503050406030204" pitchFamily="18" charset="0"/>
              </a:rPr>
              <a:t>Réalisation de l’application (1/3)</a:t>
            </a:r>
            <a:br>
              <a:rPr lang="fr-FR" dirty="0">
                <a:latin typeface="Georgia-BoldItalic"/>
                <a:ea typeface="Cambria" panose="02040503050406030204" pitchFamily="18" charset="0"/>
              </a:rPr>
            </a:br>
            <a:r>
              <a:rPr lang="fr-FR" sz="2000" b="1" dirty="0">
                <a:latin typeface="Georgia-BoldItalic"/>
              </a:rPr>
              <a:t>Les technologies de développement</a:t>
            </a:r>
            <a:br>
              <a:rPr lang="fr-FR" sz="4000" b="1" dirty="0">
                <a:latin typeface="Georgia-BoldItalic"/>
              </a:rPr>
            </a:br>
            <a:endParaRPr lang="fr-MA" dirty="0">
              <a:latin typeface="Georgia-BoldItalic"/>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989055" y="1485258"/>
            <a:ext cx="9577633" cy="796029"/>
          </a:xfrm>
        </p:spPr>
        <p:txBody>
          <a:bodyPr>
            <a:normAutofit fontScale="92500" lnSpcReduction="10000"/>
          </a:bodyPr>
          <a:lstStyle/>
          <a:p>
            <a:pPr marL="0" indent="0" algn="just">
              <a:lnSpc>
                <a:spcPct val="160000"/>
              </a:lnSpc>
              <a:buNone/>
            </a:pPr>
            <a:r>
              <a:rPr lang="fr-FR" sz="1800" b="0" i="0" dirty="0">
                <a:solidFill>
                  <a:srgbClr val="000000"/>
                </a:solidFill>
                <a:effectLst/>
                <a:latin typeface="Georgia-BoldItalic"/>
              </a:rPr>
              <a:t>Afin de réaliser notre site web E-commerce nous avons utilisés différents langages : </a:t>
            </a:r>
            <a:br>
              <a:rPr lang="fr-FR" sz="1200" dirty="0">
                <a:latin typeface="Georgia-BoldItalic"/>
              </a:rPr>
            </a:br>
            <a:endParaRPr lang="fr-MA" sz="1600" b="1" dirty="0">
              <a:latin typeface="Georgia-BoldItalic"/>
            </a:endParaRPr>
          </a:p>
        </p:txBody>
      </p:sp>
      <p:pic>
        <p:nvPicPr>
          <p:cNvPr id="12" name="Image 11">
            <a:extLst>
              <a:ext uri="{FF2B5EF4-FFF2-40B4-BE49-F238E27FC236}">
                <a16:creationId xmlns:a16="http://schemas.microsoft.com/office/drawing/2014/main" id="{58AEB656-062C-4E57-BA50-E162A4FF3E6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524" b="89881" l="4854" r="89806">
                        <a14:foregroundMark x1="17961" y1="18452" x2="4854" y2="50000"/>
                        <a14:foregroundMark x1="4854" y1="50000" x2="6311" y2="72619"/>
                        <a14:foregroundMark x1="73301" y1="38690" x2="73301" y2="38690"/>
                        <a14:foregroundMark x1="67476" y1="39881" x2="67476" y2="39881"/>
                      </a14:backgroundRemoval>
                    </a14:imgEffect>
                  </a14:imgLayer>
                </a14:imgProps>
              </a:ext>
              <a:ext uri="{28A0092B-C50C-407E-A947-70E740481C1C}">
                <a14:useLocalDpi xmlns:a14="http://schemas.microsoft.com/office/drawing/2010/main" val="0"/>
              </a:ext>
            </a:extLst>
          </a:blip>
          <a:stretch>
            <a:fillRect/>
          </a:stretch>
        </p:blipFill>
        <p:spPr>
          <a:xfrm>
            <a:off x="3926138" y="4430566"/>
            <a:ext cx="1962150" cy="1600200"/>
          </a:xfrm>
          <a:prstGeom prst="rect">
            <a:avLst/>
          </a:prstGeom>
        </p:spPr>
      </p:pic>
      <p:pic>
        <p:nvPicPr>
          <p:cNvPr id="18" name="Image 17">
            <a:extLst>
              <a:ext uri="{FF2B5EF4-FFF2-40B4-BE49-F238E27FC236}">
                <a16:creationId xmlns:a16="http://schemas.microsoft.com/office/drawing/2014/main" id="{12CAC23F-028D-4DE2-A998-3F177CB275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3431" y="2127647"/>
            <a:ext cx="5505138" cy="2085280"/>
          </a:xfrm>
          <a:prstGeom prst="rect">
            <a:avLst/>
          </a:prstGeom>
        </p:spPr>
      </p:pic>
      <p:pic>
        <p:nvPicPr>
          <p:cNvPr id="20" name="Image 19">
            <a:extLst>
              <a:ext uri="{FF2B5EF4-FFF2-40B4-BE49-F238E27FC236}">
                <a16:creationId xmlns:a16="http://schemas.microsoft.com/office/drawing/2014/main" id="{57ACAF21-87E8-4437-8D52-4041D19BE4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3713" y="4430566"/>
            <a:ext cx="2161441" cy="1807477"/>
          </a:xfrm>
          <a:prstGeom prst="rect">
            <a:avLst/>
          </a:prstGeom>
        </p:spPr>
      </p:pic>
      <p:sp>
        <p:nvSpPr>
          <p:cNvPr id="21" name="Espace réservé du numéro de diapositive 20">
            <a:extLst>
              <a:ext uri="{FF2B5EF4-FFF2-40B4-BE49-F238E27FC236}">
                <a16:creationId xmlns:a16="http://schemas.microsoft.com/office/drawing/2014/main" id="{49E34520-FE70-4DE6-AA32-8C52BCBD283F}"/>
              </a:ext>
            </a:extLst>
          </p:cNvPr>
          <p:cNvSpPr>
            <a:spLocks noGrp="1"/>
          </p:cNvSpPr>
          <p:nvPr>
            <p:ph type="sldNum" sz="quarter" idx="12"/>
          </p:nvPr>
        </p:nvSpPr>
        <p:spPr/>
        <p:txBody>
          <a:bodyPr/>
          <a:lstStyle/>
          <a:p>
            <a:fld id="{C4A3FB71-68F9-4E99-B8F5-07D764EAAABE}" type="slidenum">
              <a:rPr lang="fr-MA" smtClean="0"/>
              <a:t>18</a:t>
            </a:fld>
            <a:endParaRPr lang="fr-MA"/>
          </a:p>
        </p:txBody>
      </p:sp>
    </p:spTree>
    <p:extLst>
      <p:ext uri="{BB962C8B-B14F-4D97-AF65-F5344CB8AC3E}">
        <p14:creationId xmlns:p14="http://schemas.microsoft.com/office/powerpoint/2010/main" val="1139716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r>
              <a:rPr lang="fr-FR" dirty="0">
                <a:latin typeface="Cambria" panose="02040503050406030204" pitchFamily="18" charset="0"/>
                <a:ea typeface="Cambria" panose="02040503050406030204" pitchFamily="18" charset="0"/>
              </a:rPr>
              <a:t>Réalisation de l’application (2/3)</a:t>
            </a:r>
            <a:br>
              <a:rPr lang="fr-FR" dirty="0">
                <a:latin typeface="Cambria" panose="02040503050406030204" pitchFamily="18" charset="0"/>
                <a:ea typeface="Cambria" panose="02040503050406030204" pitchFamily="18" charset="0"/>
              </a:rPr>
            </a:br>
            <a:r>
              <a:rPr lang="fr-FR" sz="2000" b="1" dirty="0">
                <a:latin typeface="Georgia-BoldItalic"/>
              </a:rPr>
              <a:t>Les environnements de développement</a:t>
            </a:r>
            <a:br>
              <a:rPr lang="fr-FR" sz="4000" b="1" dirty="0">
                <a:latin typeface="Georgia-BoldItalic"/>
              </a:rPr>
            </a:br>
            <a:endParaRPr lang="fr-MA" dirty="0">
              <a:latin typeface="Cambria" panose="02040503050406030204" pitchFamily="18" charset="0"/>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747101" y="1485258"/>
            <a:ext cx="9819587" cy="1333500"/>
          </a:xfrm>
        </p:spPr>
        <p:txBody>
          <a:bodyPr>
            <a:normAutofit lnSpcReduction="10000"/>
          </a:bodyPr>
          <a:lstStyle/>
          <a:p>
            <a:pPr marL="0" indent="0" algn="just">
              <a:lnSpc>
                <a:spcPct val="160000"/>
              </a:lnSpc>
              <a:buNone/>
            </a:pPr>
            <a:r>
              <a:rPr lang="fr-FR" sz="1800" b="0" i="0" dirty="0">
                <a:solidFill>
                  <a:srgbClr val="000000"/>
                </a:solidFill>
                <a:effectLst/>
                <a:latin typeface="Georgia" panose="02040502050405020303" pitchFamily="18" charset="0"/>
              </a:rPr>
              <a:t>Les IDE sont des outils très efficaces, ils permettent d’appréhender notre projet de développement très facilement et d’optimiser notre temps de travail. Dans notre cas, nous avons travailler avec :</a:t>
            </a:r>
            <a:endParaRPr lang="fr-MA" sz="1600" b="1" dirty="0">
              <a:latin typeface="Georgia" panose="02040502050405020303" pitchFamily="18" charset="0"/>
            </a:endParaRPr>
          </a:p>
        </p:txBody>
      </p:sp>
      <p:pic>
        <p:nvPicPr>
          <p:cNvPr id="13" name="Image 12">
            <a:extLst>
              <a:ext uri="{FF2B5EF4-FFF2-40B4-BE49-F238E27FC236}">
                <a16:creationId xmlns:a16="http://schemas.microsoft.com/office/drawing/2014/main" id="{02992B01-EF06-43C5-8A4B-0C52E84B2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4226" y="3220454"/>
            <a:ext cx="1438476" cy="1438476"/>
          </a:xfrm>
          <a:prstGeom prst="rect">
            <a:avLst/>
          </a:prstGeom>
        </p:spPr>
      </p:pic>
      <p:pic>
        <p:nvPicPr>
          <p:cNvPr id="19" name="Image 18">
            <a:extLst>
              <a:ext uri="{FF2B5EF4-FFF2-40B4-BE49-F238E27FC236}">
                <a16:creationId xmlns:a16="http://schemas.microsoft.com/office/drawing/2014/main" id="{59263EF9-DD66-45DD-BF6A-B785753663AC}"/>
              </a:ext>
            </a:extLst>
          </p:cNvPr>
          <p:cNvPicPr>
            <a:picLocks noChangeAspect="1"/>
          </p:cNvPicPr>
          <p:nvPr/>
        </p:nvPicPr>
        <p:blipFill rotWithShape="1">
          <a:blip r:embed="rId3">
            <a:extLst>
              <a:ext uri="{28A0092B-C50C-407E-A947-70E740481C1C}">
                <a14:useLocalDpi xmlns:a14="http://schemas.microsoft.com/office/drawing/2010/main" val="0"/>
              </a:ext>
            </a:extLst>
          </a:blip>
          <a:srcRect t="11248" b="10438"/>
          <a:stretch/>
        </p:blipFill>
        <p:spPr>
          <a:xfrm>
            <a:off x="5988929" y="4921958"/>
            <a:ext cx="3030306" cy="1574276"/>
          </a:xfrm>
          <a:prstGeom prst="rect">
            <a:avLst/>
          </a:prstGeom>
        </p:spPr>
      </p:pic>
      <p:sp>
        <p:nvSpPr>
          <p:cNvPr id="23" name="Espace réservé du numéro de diapositive 22">
            <a:extLst>
              <a:ext uri="{FF2B5EF4-FFF2-40B4-BE49-F238E27FC236}">
                <a16:creationId xmlns:a16="http://schemas.microsoft.com/office/drawing/2014/main" id="{3D72671F-ED16-46AB-9C46-C391B32F1C62}"/>
              </a:ext>
            </a:extLst>
          </p:cNvPr>
          <p:cNvSpPr>
            <a:spLocks noGrp="1"/>
          </p:cNvSpPr>
          <p:nvPr>
            <p:ph type="sldNum" sz="quarter" idx="12"/>
          </p:nvPr>
        </p:nvSpPr>
        <p:spPr/>
        <p:txBody>
          <a:bodyPr/>
          <a:lstStyle/>
          <a:p>
            <a:fld id="{C4A3FB71-68F9-4E99-B8F5-07D764EAAABE}" type="slidenum">
              <a:rPr lang="fr-MA" smtClean="0"/>
              <a:t>19</a:t>
            </a:fld>
            <a:endParaRPr lang="fr-MA"/>
          </a:p>
        </p:txBody>
      </p:sp>
      <p:pic>
        <p:nvPicPr>
          <p:cNvPr id="7" name="Image 6">
            <a:extLst>
              <a:ext uri="{FF2B5EF4-FFF2-40B4-BE49-F238E27FC236}">
                <a16:creationId xmlns:a16="http://schemas.microsoft.com/office/drawing/2014/main" id="{F8CE70A6-5F14-46BB-A715-A8984349D1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0588" y="3221888"/>
            <a:ext cx="1435608" cy="1435608"/>
          </a:xfrm>
          <a:prstGeom prst="rect">
            <a:avLst/>
          </a:prstGeom>
        </p:spPr>
      </p:pic>
      <p:pic>
        <p:nvPicPr>
          <p:cNvPr id="15" name="Image 14">
            <a:extLst>
              <a:ext uri="{FF2B5EF4-FFF2-40B4-BE49-F238E27FC236}">
                <a16:creationId xmlns:a16="http://schemas.microsoft.com/office/drawing/2014/main" id="{999A7AE2-7E36-4EF1-9D84-B70107E555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0300" y="3221888"/>
            <a:ext cx="1415554" cy="1435608"/>
          </a:xfrm>
          <a:prstGeom prst="rect">
            <a:avLst/>
          </a:prstGeom>
        </p:spPr>
      </p:pic>
      <p:pic>
        <p:nvPicPr>
          <p:cNvPr id="20" name="Image 19">
            <a:extLst>
              <a:ext uri="{FF2B5EF4-FFF2-40B4-BE49-F238E27FC236}">
                <a16:creationId xmlns:a16="http://schemas.microsoft.com/office/drawing/2014/main" id="{EC77D616-D58B-40F7-A5E3-2E2887811EBA}"/>
              </a:ext>
            </a:extLst>
          </p:cNvPr>
          <p:cNvPicPr>
            <a:picLocks noChangeAspect="1"/>
          </p:cNvPicPr>
          <p:nvPr/>
        </p:nvPicPr>
        <p:blipFill rotWithShape="1">
          <a:blip r:embed="rId6">
            <a:extLst>
              <a:ext uri="{28A0092B-C50C-407E-A947-70E740481C1C}">
                <a14:useLocalDpi xmlns:a14="http://schemas.microsoft.com/office/drawing/2010/main" val="0"/>
              </a:ext>
            </a:extLst>
          </a:blip>
          <a:srcRect r="69530"/>
          <a:stretch/>
        </p:blipFill>
        <p:spPr>
          <a:xfrm>
            <a:off x="3926467" y="5060626"/>
            <a:ext cx="1442364" cy="1435608"/>
          </a:xfrm>
          <a:prstGeom prst="rect">
            <a:avLst/>
          </a:prstGeom>
        </p:spPr>
      </p:pic>
    </p:spTree>
    <p:extLst>
      <p:ext uri="{BB962C8B-B14F-4D97-AF65-F5344CB8AC3E}">
        <p14:creationId xmlns:p14="http://schemas.microsoft.com/office/powerpoint/2010/main" val="941177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4736122" y="464747"/>
            <a:ext cx="2142979" cy="903288"/>
          </a:xfrm>
        </p:spPr>
        <p:txBody>
          <a:bodyPr>
            <a:normAutofit/>
          </a:bodyPr>
          <a:lstStyle/>
          <a:p>
            <a:r>
              <a:rPr lang="fr-FR"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Plan</a:t>
            </a:r>
            <a:endParaRPr lang="fr-MA"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4112318" y="1174344"/>
            <a:ext cx="6747360" cy="4781940"/>
          </a:xfrm>
        </p:spPr>
        <p:txBody>
          <a:bodyPr>
            <a:noAutofit/>
          </a:bodyPr>
          <a:lstStyle/>
          <a:p>
            <a:pPr>
              <a:lnSpc>
                <a:spcPct val="150000"/>
              </a:lnSpc>
              <a:buFont typeface="Wingdings" panose="05000000000000000000" pitchFamily="2" charset="2"/>
              <a:buChar char="Ø"/>
            </a:pPr>
            <a:r>
              <a:rPr lang="fr-FR" sz="3000" dirty="0">
                <a:latin typeface="Georgia-BoldItalic"/>
              </a:rPr>
              <a:t>Introduction</a:t>
            </a:r>
          </a:p>
          <a:p>
            <a:pPr>
              <a:lnSpc>
                <a:spcPct val="150000"/>
              </a:lnSpc>
              <a:buFont typeface="Wingdings" panose="05000000000000000000" pitchFamily="2" charset="2"/>
              <a:buChar char="Ø"/>
            </a:pPr>
            <a:r>
              <a:rPr lang="fr-FR" sz="3000" dirty="0">
                <a:latin typeface="Georgia-BoldItalic"/>
              </a:rPr>
              <a:t>Cahier de charges</a:t>
            </a:r>
          </a:p>
          <a:p>
            <a:pPr>
              <a:lnSpc>
                <a:spcPct val="150000"/>
              </a:lnSpc>
              <a:buFont typeface="Wingdings" panose="05000000000000000000" pitchFamily="2" charset="2"/>
              <a:buChar char="Ø"/>
            </a:pPr>
            <a:r>
              <a:rPr lang="fr-FR" sz="3000" dirty="0">
                <a:latin typeface="Georgia-BoldItalic"/>
              </a:rPr>
              <a:t>Analyse et Conception</a:t>
            </a:r>
          </a:p>
          <a:p>
            <a:pPr>
              <a:lnSpc>
                <a:spcPct val="150000"/>
              </a:lnSpc>
              <a:buFont typeface="Wingdings" panose="05000000000000000000" pitchFamily="2" charset="2"/>
              <a:buChar char="Ø"/>
            </a:pPr>
            <a:r>
              <a:rPr lang="fr-FR" sz="3000" dirty="0">
                <a:latin typeface="Georgia-BoldItalic"/>
              </a:rPr>
              <a:t>Réalisation de l'application</a:t>
            </a:r>
          </a:p>
          <a:p>
            <a:pPr>
              <a:lnSpc>
                <a:spcPct val="150000"/>
              </a:lnSpc>
              <a:buFont typeface="Wingdings" panose="05000000000000000000" pitchFamily="2" charset="2"/>
              <a:buChar char="Ø"/>
            </a:pPr>
            <a:r>
              <a:rPr lang="fr-FR" sz="3000" dirty="0">
                <a:latin typeface="Georgia-BoldItalic"/>
              </a:rPr>
              <a:t>Conclusion et perspectives</a:t>
            </a:r>
          </a:p>
        </p:txBody>
      </p:sp>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2</a:t>
            </a:fld>
            <a:endParaRPr lang="fr-MA"/>
          </a:p>
        </p:txBody>
      </p:sp>
    </p:spTree>
    <p:extLst>
      <p:ext uri="{BB962C8B-B14F-4D97-AF65-F5344CB8AC3E}">
        <p14:creationId xmlns:p14="http://schemas.microsoft.com/office/powerpoint/2010/main" val="3454877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r>
              <a:rPr lang="fr-FR" dirty="0">
                <a:latin typeface="Cambria" panose="02040503050406030204" pitchFamily="18" charset="0"/>
                <a:ea typeface="Cambria" panose="02040503050406030204" pitchFamily="18" charset="0"/>
              </a:rPr>
              <a:t>Réalisation de l’application (3/3)</a:t>
            </a:r>
            <a:br>
              <a:rPr lang="fr-FR" dirty="0">
                <a:latin typeface="Cambria" panose="02040503050406030204" pitchFamily="18" charset="0"/>
                <a:ea typeface="Cambria" panose="02040503050406030204" pitchFamily="18" charset="0"/>
              </a:rPr>
            </a:br>
            <a:r>
              <a:rPr lang="fr-FR" sz="2000" b="1" dirty="0">
                <a:latin typeface="Georgia-BoldItalic"/>
              </a:rPr>
              <a:t>Services API</a:t>
            </a:r>
            <a:br>
              <a:rPr lang="fr-FR" sz="4000" b="1" dirty="0">
                <a:latin typeface="Georgia-BoldItalic"/>
              </a:rPr>
            </a:br>
            <a:endParaRPr lang="fr-MA" dirty="0">
              <a:latin typeface="Cambria" panose="02040503050406030204" pitchFamily="18" charset="0"/>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747101" y="1485258"/>
            <a:ext cx="9819587" cy="1333500"/>
          </a:xfrm>
        </p:spPr>
        <p:txBody>
          <a:bodyPr>
            <a:normAutofit lnSpcReduction="10000"/>
          </a:bodyPr>
          <a:lstStyle/>
          <a:p>
            <a:pPr marL="0" indent="0" algn="just">
              <a:lnSpc>
                <a:spcPct val="160000"/>
              </a:lnSpc>
              <a:buNone/>
            </a:pPr>
            <a:r>
              <a:rPr lang="fr-FR" sz="1800" b="0" i="0" dirty="0">
                <a:solidFill>
                  <a:srgbClr val="000000"/>
                </a:solidFill>
                <a:effectLst/>
                <a:latin typeface="Georgia" panose="02040502050405020303" pitchFamily="18" charset="0"/>
              </a:rPr>
              <a:t>Une API sert à exposer localement ou sur le web un catalogue de fonctionnalités au service d'un programme. Le but étant de pouvoir faire communiquer des systèmes entre eux pour échanger des données.</a:t>
            </a:r>
            <a:endParaRPr lang="fr-MA" sz="1600" b="1" dirty="0">
              <a:latin typeface="Georgia" panose="02040502050405020303" pitchFamily="18" charset="0"/>
            </a:endParaRPr>
          </a:p>
        </p:txBody>
      </p:sp>
      <p:sp>
        <p:nvSpPr>
          <p:cNvPr id="23" name="Espace réservé du numéro de diapositive 22">
            <a:extLst>
              <a:ext uri="{FF2B5EF4-FFF2-40B4-BE49-F238E27FC236}">
                <a16:creationId xmlns:a16="http://schemas.microsoft.com/office/drawing/2014/main" id="{3D72671F-ED16-46AB-9C46-C391B32F1C62}"/>
              </a:ext>
            </a:extLst>
          </p:cNvPr>
          <p:cNvSpPr>
            <a:spLocks noGrp="1"/>
          </p:cNvSpPr>
          <p:nvPr>
            <p:ph type="sldNum" sz="quarter" idx="12"/>
          </p:nvPr>
        </p:nvSpPr>
        <p:spPr/>
        <p:txBody>
          <a:bodyPr/>
          <a:lstStyle/>
          <a:p>
            <a:fld id="{C4A3FB71-68F9-4E99-B8F5-07D764EAAABE}" type="slidenum">
              <a:rPr lang="fr-MA" smtClean="0"/>
              <a:t>20</a:t>
            </a:fld>
            <a:endParaRPr lang="fr-MA"/>
          </a:p>
        </p:txBody>
      </p:sp>
      <p:pic>
        <p:nvPicPr>
          <p:cNvPr id="5" name="Image 4">
            <a:extLst>
              <a:ext uri="{FF2B5EF4-FFF2-40B4-BE49-F238E27FC236}">
                <a16:creationId xmlns:a16="http://schemas.microsoft.com/office/drawing/2014/main" id="{DD2EE1B9-84F8-41E1-853E-416BBA59D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084" y="2900301"/>
            <a:ext cx="3196472" cy="3196472"/>
          </a:xfrm>
          <a:prstGeom prst="rect">
            <a:avLst/>
          </a:prstGeom>
        </p:spPr>
      </p:pic>
      <p:pic>
        <p:nvPicPr>
          <p:cNvPr id="8" name="Image 7">
            <a:extLst>
              <a:ext uri="{FF2B5EF4-FFF2-40B4-BE49-F238E27FC236}">
                <a16:creationId xmlns:a16="http://schemas.microsoft.com/office/drawing/2014/main" id="{6DDEAFC5-A432-47A6-A1EA-800B77D114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0337" y="3200138"/>
            <a:ext cx="2596798" cy="2596798"/>
          </a:xfrm>
          <a:prstGeom prst="rect">
            <a:avLst/>
          </a:prstGeom>
        </p:spPr>
      </p:pic>
    </p:spTree>
    <p:extLst>
      <p:ext uri="{BB962C8B-B14F-4D97-AF65-F5344CB8AC3E}">
        <p14:creationId xmlns:p14="http://schemas.microsoft.com/office/powerpoint/2010/main" val="3068610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(1/21)</a:t>
            </a:r>
            <a:br>
              <a:rPr lang="fr-FR" dirty="0">
                <a:latin typeface="Georgia-BoldItalic"/>
                <a:ea typeface="Cambria" panose="02040503050406030204" pitchFamily="18" charset="0"/>
              </a:rPr>
            </a:br>
            <a:r>
              <a:rPr lang="fr-FR" sz="2000" b="1" dirty="0">
                <a:latin typeface="Georgia-BoldItalic"/>
              </a:rPr>
              <a:t>Difficultés rencontrées</a:t>
            </a:r>
            <a:br>
              <a:rPr lang="fr-FR" sz="4000" b="1" dirty="0">
                <a:latin typeface="Georgia-BoldItalic"/>
              </a:rPr>
            </a:br>
            <a:endParaRPr lang="fr-MA" dirty="0">
              <a:latin typeface="Georgia-BoldItalic"/>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2161881" y="1117613"/>
            <a:ext cx="9819587" cy="4776484"/>
          </a:xfrm>
        </p:spPr>
        <p:txBody>
          <a:bodyPr>
            <a:normAutofit/>
          </a:bodyPr>
          <a:lstStyle/>
          <a:p>
            <a:pPr marL="0" indent="0" algn="just">
              <a:lnSpc>
                <a:spcPct val="160000"/>
              </a:lnSpc>
              <a:buNone/>
            </a:pPr>
            <a:r>
              <a:rPr lang="fr-FR" sz="2000" b="0" i="0" dirty="0">
                <a:solidFill>
                  <a:srgbClr val="000000"/>
                </a:solidFill>
                <a:effectLst/>
                <a:latin typeface="Georgia" panose="02040502050405020303" pitchFamily="18" charset="0"/>
              </a:rPr>
              <a:t>Lors de la création de notre projet nous avons rencontré pas mal de difficultés:</a:t>
            </a:r>
          </a:p>
          <a:p>
            <a:pPr lvl="1" algn="just">
              <a:lnSpc>
                <a:spcPct val="160000"/>
              </a:lnSpc>
            </a:pPr>
            <a:r>
              <a:rPr lang="fr-MA" sz="1800" dirty="0">
                <a:latin typeface="Georgia" panose="02040502050405020303" pitchFamily="18" charset="0"/>
              </a:rPr>
              <a:t>Le manque du temps</a:t>
            </a:r>
            <a:endParaRPr lang="fr-FR" sz="1800" dirty="0">
              <a:solidFill>
                <a:srgbClr val="000000"/>
              </a:solidFill>
              <a:latin typeface="Georgia" panose="02040502050405020303" pitchFamily="18" charset="0"/>
            </a:endParaRPr>
          </a:p>
          <a:p>
            <a:pPr lvl="1" algn="just">
              <a:lnSpc>
                <a:spcPct val="160000"/>
              </a:lnSpc>
            </a:pPr>
            <a:r>
              <a:rPr lang="fr-FR" sz="1800" dirty="0">
                <a:latin typeface="Georgia" panose="02040502050405020303" pitchFamily="18" charset="0"/>
              </a:rPr>
              <a:t>La difficulté de fédérer des collaborateurs </a:t>
            </a:r>
          </a:p>
          <a:p>
            <a:pPr lvl="1" algn="just">
              <a:lnSpc>
                <a:spcPct val="160000"/>
              </a:lnSpc>
            </a:pPr>
            <a:r>
              <a:rPr lang="fr-MA" sz="1800" dirty="0">
                <a:latin typeface="Georgia" panose="02040502050405020303" pitchFamily="18" charset="0"/>
              </a:rPr>
              <a:t>La perte de motivation</a:t>
            </a:r>
          </a:p>
          <a:p>
            <a:pPr lvl="1" algn="just">
              <a:lnSpc>
                <a:spcPct val="160000"/>
              </a:lnSpc>
            </a:pPr>
            <a:r>
              <a:rPr lang="fr-MA" sz="1800" dirty="0">
                <a:latin typeface="Georgia" panose="02040502050405020303" pitchFamily="18" charset="0"/>
              </a:rPr>
              <a:t>Les blocages techniques</a:t>
            </a:r>
          </a:p>
          <a:p>
            <a:pPr lvl="1" algn="just">
              <a:lnSpc>
                <a:spcPct val="160000"/>
              </a:lnSpc>
            </a:pPr>
            <a:r>
              <a:rPr lang="fr-MA" sz="1800" dirty="0">
                <a:latin typeface="Georgia" panose="02040502050405020303" pitchFamily="18" charset="0"/>
              </a:rPr>
              <a:t>La mauvaise planification </a:t>
            </a:r>
          </a:p>
          <a:p>
            <a:pPr lvl="1" algn="just">
              <a:lnSpc>
                <a:spcPct val="160000"/>
              </a:lnSpc>
            </a:pPr>
            <a:r>
              <a:rPr lang="en-US" sz="1800" dirty="0" err="1">
                <a:latin typeface="Georgia" panose="02040502050405020303" pitchFamily="18" charset="0"/>
              </a:rPr>
              <a:t>Plusieurs</a:t>
            </a:r>
            <a:r>
              <a:rPr lang="en-US" sz="1800" dirty="0">
                <a:latin typeface="Georgia" panose="02040502050405020303" pitchFamily="18" charset="0"/>
              </a:rPr>
              <a:t> technologies à </a:t>
            </a:r>
            <a:r>
              <a:rPr lang="en-US" sz="1800" dirty="0" err="1">
                <a:latin typeface="Georgia" panose="02040502050405020303" pitchFamily="18" charset="0"/>
              </a:rPr>
              <a:t>apprendre</a:t>
            </a:r>
            <a:r>
              <a:rPr lang="en-US" sz="1800" dirty="0">
                <a:latin typeface="Georgia" panose="02040502050405020303" pitchFamily="18" charset="0"/>
              </a:rPr>
              <a:t> </a:t>
            </a:r>
            <a:endParaRPr lang="fr-MA" sz="1800" dirty="0">
              <a:latin typeface="Georgia" panose="02040502050405020303" pitchFamily="18" charset="0"/>
            </a:endParaRPr>
          </a:p>
        </p:txBody>
      </p:sp>
      <p:sp>
        <p:nvSpPr>
          <p:cNvPr id="4" name="Espace réservé du numéro de diapositive 3">
            <a:extLst>
              <a:ext uri="{FF2B5EF4-FFF2-40B4-BE49-F238E27FC236}">
                <a16:creationId xmlns:a16="http://schemas.microsoft.com/office/drawing/2014/main" id="{4290D47D-EA4D-4C67-8867-D02215C1C48D}"/>
              </a:ext>
            </a:extLst>
          </p:cNvPr>
          <p:cNvSpPr>
            <a:spLocks noGrp="1"/>
          </p:cNvSpPr>
          <p:nvPr>
            <p:ph type="sldNum" sz="quarter" idx="12"/>
          </p:nvPr>
        </p:nvSpPr>
        <p:spPr/>
        <p:txBody>
          <a:bodyPr/>
          <a:lstStyle/>
          <a:p>
            <a:fld id="{C4A3FB71-68F9-4E99-B8F5-07D764EAAABE}" type="slidenum">
              <a:rPr lang="fr-MA" smtClean="0"/>
              <a:t>21</a:t>
            </a:fld>
            <a:endParaRPr lang="fr-MA"/>
          </a:p>
        </p:txBody>
      </p:sp>
    </p:spTree>
    <p:extLst>
      <p:ext uri="{BB962C8B-B14F-4D97-AF65-F5344CB8AC3E}">
        <p14:creationId xmlns:p14="http://schemas.microsoft.com/office/powerpoint/2010/main" val="2317958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(2/21)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22</a:t>
            </a:fld>
            <a:endParaRPr lang="fr-MA"/>
          </a:p>
        </p:txBody>
      </p:sp>
      <p:pic>
        <p:nvPicPr>
          <p:cNvPr id="7" name="Image 6">
            <a:extLst>
              <a:ext uri="{FF2B5EF4-FFF2-40B4-BE49-F238E27FC236}">
                <a16:creationId xmlns:a16="http://schemas.microsoft.com/office/drawing/2014/main" id="{55DD9983-1451-4564-BECB-B855DA01B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0414" y="1199268"/>
            <a:ext cx="8037607" cy="5555159"/>
          </a:xfrm>
          <a:prstGeom prst="rect">
            <a:avLst/>
          </a:prstGeom>
        </p:spPr>
      </p:pic>
    </p:spTree>
    <p:extLst>
      <p:ext uri="{BB962C8B-B14F-4D97-AF65-F5344CB8AC3E}">
        <p14:creationId xmlns:p14="http://schemas.microsoft.com/office/powerpoint/2010/main" val="3223708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(3/21)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23</a:t>
            </a:fld>
            <a:endParaRPr lang="fr-MA"/>
          </a:p>
        </p:txBody>
      </p:sp>
      <p:pic>
        <p:nvPicPr>
          <p:cNvPr id="4" name="Image 3">
            <a:extLst>
              <a:ext uri="{FF2B5EF4-FFF2-40B4-BE49-F238E27FC236}">
                <a16:creationId xmlns:a16="http://schemas.microsoft.com/office/drawing/2014/main" id="{6EEE0B6E-5C46-42C2-A2D7-6AF1AE0ED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90503" y="1115244"/>
            <a:ext cx="6646551" cy="5639183"/>
          </a:xfrm>
          <a:prstGeom prst="rect">
            <a:avLst/>
          </a:prstGeom>
        </p:spPr>
      </p:pic>
    </p:spTree>
    <p:extLst>
      <p:ext uri="{BB962C8B-B14F-4D97-AF65-F5344CB8AC3E}">
        <p14:creationId xmlns:p14="http://schemas.microsoft.com/office/powerpoint/2010/main" val="2935230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(4/21)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24</a:t>
            </a:fld>
            <a:endParaRPr lang="fr-MA"/>
          </a:p>
        </p:txBody>
      </p:sp>
      <p:pic>
        <p:nvPicPr>
          <p:cNvPr id="4" name="Image 3">
            <a:extLst>
              <a:ext uri="{FF2B5EF4-FFF2-40B4-BE49-F238E27FC236}">
                <a16:creationId xmlns:a16="http://schemas.microsoft.com/office/drawing/2014/main" id="{D5C82785-E9EF-4A03-BAE9-47195B8394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7501" y="1139443"/>
            <a:ext cx="7662240" cy="5614984"/>
          </a:xfrm>
          <a:prstGeom prst="rect">
            <a:avLst/>
          </a:prstGeom>
        </p:spPr>
      </p:pic>
    </p:spTree>
    <p:extLst>
      <p:ext uri="{BB962C8B-B14F-4D97-AF65-F5344CB8AC3E}">
        <p14:creationId xmlns:p14="http://schemas.microsoft.com/office/powerpoint/2010/main" val="28409288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(5/21)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25</a:t>
            </a:fld>
            <a:endParaRPr lang="fr-MA"/>
          </a:p>
        </p:txBody>
      </p:sp>
      <p:pic>
        <p:nvPicPr>
          <p:cNvPr id="4" name="Image 3">
            <a:extLst>
              <a:ext uri="{FF2B5EF4-FFF2-40B4-BE49-F238E27FC236}">
                <a16:creationId xmlns:a16="http://schemas.microsoft.com/office/drawing/2014/main" id="{7E8CF324-2FB2-4C43-969E-2534082C1C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4019" y="1177932"/>
            <a:ext cx="9264707" cy="5221048"/>
          </a:xfrm>
          <a:prstGeom prst="rect">
            <a:avLst/>
          </a:prstGeom>
        </p:spPr>
      </p:pic>
    </p:spTree>
    <p:extLst>
      <p:ext uri="{BB962C8B-B14F-4D97-AF65-F5344CB8AC3E}">
        <p14:creationId xmlns:p14="http://schemas.microsoft.com/office/powerpoint/2010/main" val="25170903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(6/21)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26</a:t>
            </a:fld>
            <a:endParaRPr lang="fr-MA"/>
          </a:p>
        </p:txBody>
      </p:sp>
      <p:pic>
        <p:nvPicPr>
          <p:cNvPr id="4" name="Image 3">
            <a:extLst>
              <a:ext uri="{FF2B5EF4-FFF2-40B4-BE49-F238E27FC236}">
                <a16:creationId xmlns:a16="http://schemas.microsoft.com/office/drawing/2014/main" id="{84B30F60-A72F-424F-9FA8-CE5E2399D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168" y="1348020"/>
            <a:ext cx="6883371" cy="4993266"/>
          </a:xfrm>
          <a:prstGeom prst="rect">
            <a:avLst/>
          </a:prstGeom>
        </p:spPr>
      </p:pic>
    </p:spTree>
    <p:extLst>
      <p:ext uri="{BB962C8B-B14F-4D97-AF65-F5344CB8AC3E}">
        <p14:creationId xmlns:p14="http://schemas.microsoft.com/office/powerpoint/2010/main" val="2884552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(7/21)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27</a:t>
            </a:fld>
            <a:endParaRPr lang="fr-MA"/>
          </a:p>
        </p:txBody>
      </p:sp>
      <p:pic>
        <p:nvPicPr>
          <p:cNvPr id="4" name="Image 3">
            <a:extLst>
              <a:ext uri="{FF2B5EF4-FFF2-40B4-BE49-F238E27FC236}">
                <a16:creationId xmlns:a16="http://schemas.microsoft.com/office/drawing/2014/main" id="{6FDCE4C6-F900-4AFE-B35B-E91B55379D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2659" y="1244447"/>
            <a:ext cx="7972240" cy="5509980"/>
          </a:xfrm>
          <a:prstGeom prst="rect">
            <a:avLst/>
          </a:prstGeom>
        </p:spPr>
      </p:pic>
    </p:spTree>
    <p:extLst>
      <p:ext uri="{BB962C8B-B14F-4D97-AF65-F5344CB8AC3E}">
        <p14:creationId xmlns:p14="http://schemas.microsoft.com/office/powerpoint/2010/main" val="39513072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(8/21)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28</a:t>
            </a:fld>
            <a:endParaRPr lang="fr-MA"/>
          </a:p>
        </p:txBody>
      </p:sp>
      <p:pic>
        <p:nvPicPr>
          <p:cNvPr id="4" name="Image 3">
            <a:extLst>
              <a:ext uri="{FF2B5EF4-FFF2-40B4-BE49-F238E27FC236}">
                <a16:creationId xmlns:a16="http://schemas.microsoft.com/office/drawing/2014/main" id="{ADAB24EE-FCDB-4870-90CB-43E1F48E3D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4705" y="1228998"/>
            <a:ext cx="7486821" cy="5525429"/>
          </a:xfrm>
          <a:prstGeom prst="rect">
            <a:avLst/>
          </a:prstGeom>
        </p:spPr>
      </p:pic>
    </p:spTree>
    <p:extLst>
      <p:ext uri="{BB962C8B-B14F-4D97-AF65-F5344CB8AC3E}">
        <p14:creationId xmlns:p14="http://schemas.microsoft.com/office/powerpoint/2010/main" val="2300184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(9/21)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29</a:t>
            </a:fld>
            <a:endParaRPr lang="fr-MA"/>
          </a:p>
        </p:txBody>
      </p:sp>
      <p:pic>
        <p:nvPicPr>
          <p:cNvPr id="4" name="Image 3">
            <a:extLst>
              <a:ext uri="{FF2B5EF4-FFF2-40B4-BE49-F238E27FC236}">
                <a16:creationId xmlns:a16="http://schemas.microsoft.com/office/drawing/2014/main" id="{E77926D9-546F-4D8E-9623-D76ECF683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6897" y="1103058"/>
            <a:ext cx="5633764" cy="5651369"/>
          </a:xfrm>
          <a:prstGeom prst="rect">
            <a:avLst/>
          </a:prstGeom>
        </p:spPr>
      </p:pic>
    </p:spTree>
    <p:extLst>
      <p:ext uri="{BB962C8B-B14F-4D97-AF65-F5344CB8AC3E}">
        <p14:creationId xmlns:p14="http://schemas.microsoft.com/office/powerpoint/2010/main" val="41223811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3</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4523868" y="311055"/>
            <a:ext cx="381147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 panose="02040502050405020303" pitchFamily="18" charset="0"/>
              </a:rPr>
              <a:t>Introduction</a:t>
            </a:r>
            <a:endParaRPr lang="en-US" dirty="0">
              <a:latin typeface="Georgia" panose="02040502050405020303" pitchFamily="18" charset="0"/>
            </a:endParaRPr>
          </a:p>
        </p:txBody>
      </p:sp>
      <p:pic>
        <p:nvPicPr>
          <p:cNvPr id="6" name="Picture 2">
            <a:extLst>
              <a:ext uri="{FF2B5EF4-FFF2-40B4-BE49-F238E27FC236}">
                <a16:creationId xmlns:a16="http://schemas.microsoft.com/office/drawing/2014/main" id="{8FF73992-B8AD-4362-89AC-1D3247515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821" y="3111575"/>
            <a:ext cx="4323426" cy="2936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F989A0DD-1508-47C4-93CD-C02CC0D06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740" y="3111575"/>
            <a:ext cx="4518968" cy="29416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8">
            <a:extLst>
              <a:ext uri="{FF2B5EF4-FFF2-40B4-BE49-F238E27FC236}">
                <a16:creationId xmlns:a16="http://schemas.microsoft.com/office/drawing/2014/main" id="{A4283A33-601C-43CE-A8D4-3B9D4D6CE441}"/>
              </a:ext>
            </a:extLst>
          </p:cNvPr>
          <p:cNvSpPr txBox="1"/>
          <p:nvPr/>
        </p:nvSpPr>
        <p:spPr>
          <a:xfrm>
            <a:off x="1836015" y="1165495"/>
            <a:ext cx="10076822" cy="1703864"/>
          </a:xfrm>
          <a:prstGeom prst="rect">
            <a:avLst/>
          </a:prstGeom>
          <a:noFill/>
        </p:spPr>
        <p:txBody>
          <a:bodyPr wrap="square">
            <a:spAutoFit/>
          </a:bodyPr>
          <a:lstStyle/>
          <a:p>
            <a:pPr algn="just">
              <a:lnSpc>
                <a:spcPct val="150000"/>
              </a:lnSpc>
            </a:pPr>
            <a:r>
              <a:rPr lang="fr-FR" dirty="0">
                <a:latin typeface="Georgia" panose="02040502050405020303" pitchFamily="18" charset="0"/>
              </a:rPr>
              <a:t>Le E-commerce , également connu sous le nom du commerce électronique, en ligne ou sur Internet, est un modèle commercial qui fait référence à l' achat et à la vente de produits ou de services sur Internet. C'est simplement une façon de faire des affaires sur Internet sans avoir à visiter le magasin physique.</a:t>
            </a:r>
          </a:p>
        </p:txBody>
      </p:sp>
    </p:spTree>
    <p:extLst>
      <p:ext uri="{BB962C8B-B14F-4D97-AF65-F5344CB8AC3E}">
        <p14:creationId xmlns:p14="http://schemas.microsoft.com/office/powerpoint/2010/main" val="2845146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(10/21)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30</a:t>
            </a:fld>
            <a:endParaRPr lang="fr-MA"/>
          </a:p>
        </p:txBody>
      </p:sp>
      <p:pic>
        <p:nvPicPr>
          <p:cNvPr id="4" name="Image 3">
            <a:extLst>
              <a:ext uri="{FF2B5EF4-FFF2-40B4-BE49-F238E27FC236}">
                <a16:creationId xmlns:a16="http://schemas.microsoft.com/office/drawing/2014/main" id="{2BBF5164-9D25-4C5F-B51E-0EA92DFF58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659" y="1201168"/>
            <a:ext cx="7524529" cy="5553259"/>
          </a:xfrm>
          <a:prstGeom prst="rect">
            <a:avLst/>
          </a:prstGeom>
        </p:spPr>
      </p:pic>
    </p:spTree>
    <p:extLst>
      <p:ext uri="{BB962C8B-B14F-4D97-AF65-F5344CB8AC3E}">
        <p14:creationId xmlns:p14="http://schemas.microsoft.com/office/powerpoint/2010/main" val="186020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(11/21)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31</a:t>
            </a:fld>
            <a:endParaRPr lang="fr-MA"/>
          </a:p>
        </p:txBody>
      </p:sp>
      <p:pic>
        <p:nvPicPr>
          <p:cNvPr id="4" name="Image 3">
            <a:extLst>
              <a:ext uri="{FF2B5EF4-FFF2-40B4-BE49-F238E27FC236}">
                <a16:creationId xmlns:a16="http://schemas.microsoft.com/office/drawing/2014/main" id="{5EE93595-20BE-4632-B10E-966589DBA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2000" y="1168923"/>
            <a:ext cx="6641876" cy="5489926"/>
          </a:xfrm>
          <a:prstGeom prst="rect">
            <a:avLst/>
          </a:prstGeom>
        </p:spPr>
      </p:pic>
    </p:spTree>
    <p:extLst>
      <p:ext uri="{BB962C8B-B14F-4D97-AF65-F5344CB8AC3E}">
        <p14:creationId xmlns:p14="http://schemas.microsoft.com/office/powerpoint/2010/main" val="4108773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(12/21)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32</a:t>
            </a:fld>
            <a:endParaRPr lang="fr-MA" dirty="0"/>
          </a:p>
        </p:txBody>
      </p:sp>
      <p:pic>
        <p:nvPicPr>
          <p:cNvPr id="4" name="Image 3">
            <a:extLst>
              <a:ext uri="{FF2B5EF4-FFF2-40B4-BE49-F238E27FC236}">
                <a16:creationId xmlns:a16="http://schemas.microsoft.com/office/drawing/2014/main" id="{4CBF0794-568D-439B-8D75-F69A9F7DB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2556" y="1432873"/>
            <a:ext cx="10364639" cy="4480547"/>
          </a:xfrm>
          <a:prstGeom prst="rect">
            <a:avLst/>
          </a:prstGeom>
        </p:spPr>
      </p:pic>
    </p:spTree>
    <p:extLst>
      <p:ext uri="{BB962C8B-B14F-4D97-AF65-F5344CB8AC3E}">
        <p14:creationId xmlns:p14="http://schemas.microsoft.com/office/powerpoint/2010/main" val="31360542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(13/21)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33</a:t>
            </a:fld>
            <a:endParaRPr lang="fr-MA" dirty="0"/>
          </a:p>
        </p:txBody>
      </p:sp>
      <p:pic>
        <p:nvPicPr>
          <p:cNvPr id="4" name="Image 3">
            <a:extLst>
              <a:ext uri="{FF2B5EF4-FFF2-40B4-BE49-F238E27FC236}">
                <a16:creationId xmlns:a16="http://schemas.microsoft.com/office/drawing/2014/main" id="{FDC590D0-A5F5-4E17-AF3B-A0798F7FC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799" y="1790665"/>
            <a:ext cx="9618086" cy="3276670"/>
          </a:xfrm>
          <a:prstGeom prst="rect">
            <a:avLst/>
          </a:prstGeom>
        </p:spPr>
      </p:pic>
    </p:spTree>
    <p:extLst>
      <p:ext uri="{BB962C8B-B14F-4D97-AF65-F5344CB8AC3E}">
        <p14:creationId xmlns:p14="http://schemas.microsoft.com/office/powerpoint/2010/main" val="38314949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(14/21)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34</a:t>
            </a:fld>
            <a:endParaRPr lang="fr-MA" dirty="0"/>
          </a:p>
        </p:txBody>
      </p:sp>
      <p:pic>
        <p:nvPicPr>
          <p:cNvPr id="4" name="Image 3">
            <a:extLst>
              <a:ext uri="{FF2B5EF4-FFF2-40B4-BE49-F238E27FC236}">
                <a16:creationId xmlns:a16="http://schemas.microsoft.com/office/drawing/2014/main" id="{D3135673-EE3C-4BA0-B591-20FC3CEBC1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148" y="1348020"/>
            <a:ext cx="7160357" cy="4339314"/>
          </a:xfrm>
          <a:prstGeom prst="rect">
            <a:avLst/>
          </a:prstGeom>
        </p:spPr>
      </p:pic>
    </p:spTree>
    <p:extLst>
      <p:ext uri="{BB962C8B-B14F-4D97-AF65-F5344CB8AC3E}">
        <p14:creationId xmlns:p14="http://schemas.microsoft.com/office/powerpoint/2010/main" val="22609294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(15/21)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35</a:t>
            </a:fld>
            <a:endParaRPr lang="fr-MA" dirty="0"/>
          </a:p>
        </p:txBody>
      </p:sp>
      <p:pic>
        <p:nvPicPr>
          <p:cNvPr id="4" name="Image 3">
            <a:extLst>
              <a:ext uri="{FF2B5EF4-FFF2-40B4-BE49-F238E27FC236}">
                <a16:creationId xmlns:a16="http://schemas.microsoft.com/office/drawing/2014/main" id="{8E0BEB1D-B056-41F0-B9C2-CFF181C7A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2659" y="1295039"/>
            <a:ext cx="7460516" cy="5459388"/>
          </a:xfrm>
          <a:prstGeom prst="rect">
            <a:avLst/>
          </a:prstGeom>
        </p:spPr>
      </p:pic>
    </p:spTree>
    <p:extLst>
      <p:ext uri="{BB962C8B-B14F-4D97-AF65-F5344CB8AC3E}">
        <p14:creationId xmlns:p14="http://schemas.microsoft.com/office/powerpoint/2010/main" val="19815940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(16/21)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36</a:t>
            </a:fld>
            <a:endParaRPr lang="fr-MA" dirty="0"/>
          </a:p>
        </p:txBody>
      </p:sp>
      <p:pic>
        <p:nvPicPr>
          <p:cNvPr id="4" name="Image 3">
            <a:extLst>
              <a:ext uri="{FF2B5EF4-FFF2-40B4-BE49-F238E27FC236}">
                <a16:creationId xmlns:a16="http://schemas.microsoft.com/office/drawing/2014/main" id="{56A7E500-561E-4735-AB4B-CFAE64F634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634" y="1243999"/>
            <a:ext cx="7530265" cy="5510428"/>
          </a:xfrm>
          <a:prstGeom prst="rect">
            <a:avLst/>
          </a:prstGeom>
        </p:spPr>
      </p:pic>
    </p:spTree>
    <p:extLst>
      <p:ext uri="{BB962C8B-B14F-4D97-AF65-F5344CB8AC3E}">
        <p14:creationId xmlns:p14="http://schemas.microsoft.com/office/powerpoint/2010/main" val="1576259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(17/21)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37</a:t>
            </a:fld>
            <a:endParaRPr lang="fr-MA" dirty="0"/>
          </a:p>
        </p:txBody>
      </p:sp>
      <p:pic>
        <p:nvPicPr>
          <p:cNvPr id="6" name="Image 5">
            <a:extLst>
              <a:ext uri="{FF2B5EF4-FFF2-40B4-BE49-F238E27FC236}">
                <a16:creationId xmlns:a16="http://schemas.microsoft.com/office/drawing/2014/main" id="{28A88AE1-F84A-4AAE-AE62-5BC0A18805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256" y="1203084"/>
            <a:ext cx="7768643" cy="5551343"/>
          </a:xfrm>
          <a:prstGeom prst="rect">
            <a:avLst/>
          </a:prstGeom>
        </p:spPr>
      </p:pic>
    </p:spTree>
    <p:extLst>
      <p:ext uri="{BB962C8B-B14F-4D97-AF65-F5344CB8AC3E}">
        <p14:creationId xmlns:p14="http://schemas.microsoft.com/office/powerpoint/2010/main" val="3877633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(18/21)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38</a:t>
            </a:fld>
            <a:endParaRPr lang="fr-MA" dirty="0"/>
          </a:p>
        </p:txBody>
      </p:sp>
      <p:pic>
        <p:nvPicPr>
          <p:cNvPr id="4" name="Image 3">
            <a:extLst>
              <a:ext uri="{FF2B5EF4-FFF2-40B4-BE49-F238E27FC236}">
                <a16:creationId xmlns:a16="http://schemas.microsoft.com/office/drawing/2014/main" id="{BD5C39D1-F5ED-4898-A21A-24C2BC1801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4102" y="1168922"/>
            <a:ext cx="8130530" cy="5585505"/>
          </a:xfrm>
          <a:prstGeom prst="rect">
            <a:avLst/>
          </a:prstGeom>
        </p:spPr>
      </p:pic>
    </p:spTree>
    <p:extLst>
      <p:ext uri="{BB962C8B-B14F-4D97-AF65-F5344CB8AC3E}">
        <p14:creationId xmlns:p14="http://schemas.microsoft.com/office/powerpoint/2010/main" val="26723103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(19/21)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39</a:t>
            </a:fld>
            <a:endParaRPr lang="fr-MA" dirty="0"/>
          </a:p>
        </p:txBody>
      </p:sp>
      <p:pic>
        <p:nvPicPr>
          <p:cNvPr id="4" name="Image 3">
            <a:extLst>
              <a:ext uri="{FF2B5EF4-FFF2-40B4-BE49-F238E27FC236}">
                <a16:creationId xmlns:a16="http://schemas.microsoft.com/office/drawing/2014/main" id="{B8624504-37B2-4F79-860C-B39031603C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592" y="1241681"/>
            <a:ext cx="9151585" cy="5157299"/>
          </a:xfrm>
          <a:prstGeom prst="rect">
            <a:avLst/>
          </a:prstGeom>
        </p:spPr>
      </p:pic>
    </p:spTree>
    <p:extLst>
      <p:ext uri="{BB962C8B-B14F-4D97-AF65-F5344CB8AC3E}">
        <p14:creationId xmlns:p14="http://schemas.microsoft.com/office/powerpoint/2010/main" val="35891024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4</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4035598" y="257788"/>
            <a:ext cx="4717786"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fr-FR" dirty="0">
                <a:latin typeface="Georgia" panose="02040502050405020303" pitchFamily="18" charset="0"/>
              </a:rPr>
              <a:t>Cahier de charges </a:t>
            </a:r>
          </a:p>
        </p:txBody>
      </p:sp>
      <p:sp>
        <p:nvSpPr>
          <p:cNvPr id="8" name="TextBox 8">
            <a:extLst>
              <a:ext uri="{FF2B5EF4-FFF2-40B4-BE49-F238E27FC236}">
                <a16:creationId xmlns:a16="http://schemas.microsoft.com/office/drawing/2014/main" id="{A4283A33-601C-43CE-A8D4-3B9D4D6CE441}"/>
              </a:ext>
            </a:extLst>
          </p:cNvPr>
          <p:cNvSpPr txBox="1"/>
          <p:nvPr/>
        </p:nvSpPr>
        <p:spPr>
          <a:xfrm>
            <a:off x="1693431" y="1822443"/>
            <a:ext cx="10076822" cy="3365858"/>
          </a:xfrm>
          <a:prstGeom prst="rect">
            <a:avLst/>
          </a:prstGeom>
          <a:noFill/>
        </p:spPr>
        <p:txBody>
          <a:bodyPr wrap="square">
            <a:spAutoFit/>
          </a:bodyPr>
          <a:lstStyle/>
          <a:p>
            <a:pPr algn="just">
              <a:lnSpc>
                <a:spcPct val="150000"/>
              </a:lnSpc>
            </a:pPr>
            <a:r>
              <a:rPr lang="fr-FR" dirty="0">
                <a:latin typeface="Georgia" panose="02040502050405020303" pitchFamily="18" charset="0"/>
              </a:rPr>
              <a:t>Le cahier des charges permet tout d'abord de formaliser ce qu'on souhaite réaliser, et donc de réfléchir de manière structurée à son projet. Pendant la réalisation de notre cahier de charges , nous avons traité : </a:t>
            </a:r>
          </a:p>
          <a:p>
            <a:pPr marL="742950" lvl="1" indent="-285750" algn="just">
              <a:lnSpc>
                <a:spcPct val="150000"/>
              </a:lnSpc>
              <a:buClr>
                <a:srgbClr val="0070C0"/>
              </a:buClr>
              <a:buFont typeface="Wingdings" panose="05000000000000000000" pitchFamily="2" charset="2"/>
              <a:buChar char="Ø"/>
            </a:pPr>
            <a:r>
              <a:rPr lang="fr-FR" dirty="0">
                <a:latin typeface="Georgia" panose="02040502050405020303" pitchFamily="18" charset="0"/>
              </a:rPr>
              <a:t>Le contexte général de l’application .</a:t>
            </a:r>
          </a:p>
          <a:p>
            <a:pPr marL="742950" lvl="1" indent="-285750" algn="just">
              <a:lnSpc>
                <a:spcPct val="150000"/>
              </a:lnSpc>
              <a:buClr>
                <a:srgbClr val="0070C0"/>
              </a:buClr>
              <a:buFont typeface="Wingdings" panose="05000000000000000000" pitchFamily="2" charset="2"/>
              <a:buChar char="Ø"/>
            </a:pPr>
            <a:r>
              <a:rPr lang="fr-FR" dirty="0">
                <a:latin typeface="Georgia" panose="02040502050405020303" pitchFamily="18" charset="0"/>
              </a:rPr>
              <a:t>La problématique .</a:t>
            </a:r>
          </a:p>
          <a:p>
            <a:pPr marL="742950" lvl="1" indent="-285750" algn="just">
              <a:lnSpc>
                <a:spcPct val="150000"/>
              </a:lnSpc>
              <a:buClr>
                <a:srgbClr val="0070C0"/>
              </a:buClr>
              <a:buFont typeface="Wingdings" panose="05000000000000000000" pitchFamily="2" charset="2"/>
              <a:buChar char="Ø"/>
            </a:pPr>
            <a:r>
              <a:rPr lang="fr-FR" i="0" dirty="0">
                <a:solidFill>
                  <a:srgbClr val="000000"/>
                </a:solidFill>
                <a:effectLst/>
                <a:latin typeface="Georgia" panose="02040502050405020303" pitchFamily="18" charset="0"/>
              </a:rPr>
              <a:t>L’objectif et cible de l’application web</a:t>
            </a:r>
            <a:r>
              <a:rPr lang="fr-FR" dirty="0">
                <a:latin typeface="Georgia" panose="02040502050405020303" pitchFamily="18" charset="0"/>
              </a:rPr>
              <a:t> .</a:t>
            </a:r>
          </a:p>
          <a:p>
            <a:pPr marL="742950" lvl="1" indent="-285750" algn="just">
              <a:lnSpc>
                <a:spcPct val="150000"/>
              </a:lnSpc>
              <a:buClr>
                <a:srgbClr val="0070C0"/>
              </a:buClr>
              <a:buFont typeface="Wingdings" panose="05000000000000000000" pitchFamily="2" charset="2"/>
              <a:buChar char="Ø"/>
            </a:pPr>
            <a:r>
              <a:rPr lang="fr-FR" dirty="0">
                <a:latin typeface="Georgia" panose="02040502050405020303" pitchFamily="18" charset="0"/>
              </a:rPr>
              <a:t>Les fonctionnalités générales .</a:t>
            </a:r>
          </a:p>
          <a:p>
            <a:pPr marL="742950" lvl="1" indent="-285750" algn="just">
              <a:lnSpc>
                <a:spcPct val="150000"/>
              </a:lnSpc>
              <a:buFont typeface="Wingdings" panose="05000000000000000000" pitchFamily="2" charset="2"/>
              <a:buChar char="Ø"/>
            </a:pPr>
            <a:endParaRPr lang="en-US" dirty="0">
              <a:latin typeface="Georgia" panose="02040502050405020303" pitchFamily="18" charset="0"/>
            </a:endParaRPr>
          </a:p>
        </p:txBody>
      </p:sp>
    </p:spTree>
    <p:extLst>
      <p:ext uri="{BB962C8B-B14F-4D97-AF65-F5344CB8AC3E}">
        <p14:creationId xmlns:p14="http://schemas.microsoft.com/office/powerpoint/2010/main" val="2886171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(20/21)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40</a:t>
            </a:fld>
            <a:endParaRPr lang="fr-MA" dirty="0"/>
          </a:p>
        </p:txBody>
      </p:sp>
      <p:pic>
        <p:nvPicPr>
          <p:cNvPr id="4" name="Image 3">
            <a:extLst>
              <a:ext uri="{FF2B5EF4-FFF2-40B4-BE49-F238E27FC236}">
                <a16:creationId xmlns:a16="http://schemas.microsoft.com/office/drawing/2014/main" id="{053E0FCB-32F5-4776-ACFB-BD6513A7A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724" y="1168785"/>
            <a:ext cx="6624109" cy="5585642"/>
          </a:xfrm>
          <a:prstGeom prst="rect">
            <a:avLst/>
          </a:prstGeom>
        </p:spPr>
      </p:pic>
    </p:spTree>
    <p:extLst>
      <p:ext uri="{BB962C8B-B14F-4D97-AF65-F5344CB8AC3E}">
        <p14:creationId xmlns:p14="http://schemas.microsoft.com/office/powerpoint/2010/main" val="3106116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9020"/>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(21/21)</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41</a:t>
            </a:fld>
            <a:endParaRPr lang="fr-MA" dirty="0"/>
          </a:p>
        </p:txBody>
      </p:sp>
      <p:pic>
        <p:nvPicPr>
          <p:cNvPr id="4" name="Image 3">
            <a:extLst>
              <a:ext uri="{FF2B5EF4-FFF2-40B4-BE49-F238E27FC236}">
                <a16:creationId xmlns:a16="http://schemas.microsoft.com/office/drawing/2014/main" id="{F6C5CC03-16A7-4553-A41E-04273E1A1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6988" y="1216043"/>
            <a:ext cx="7857911" cy="5406407"/>
          </a:xfrm>
          <a:prstGeom prst="rect">
            <a:avLst/>
          </a:prstGeom>
        </p:spPr>
      </p:pic>
    </p:spTree>
    <p:extLst>
      <p:ext uri="{BB962C8B-B14F-4D97-AF65-F5344CB8AC3E}">
        <p14:creationId xmlns:p14="http://schemas.microsoft.com/office/powerpoint/2010/main" val="18315331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97ACD4-E274-4DE2-92F5-938CF6794F12}"/>
              </a:ext>
            </a:extLst>
          </p:cNvPr>
          <p:cNvSpPr>
            <a:spLocks noGrp="1"/>
          </p:cNvSpPr>
          <p:nvPr>
            <p:ph type="title"/>
          </p:nvPr>
        </p:nvSpPr>
        <p:spPr>
          <a:xfrm>
            <a:off x="1484311" y="685800"/>
            <a:ext cx="10195499" cy="5253087"/>
          </a:xfrm>
        </p:spPr>
        <p:txBody>
          <a:bodyPr>
            <a:normAutofit/>
          </a:bodyPr>
          <a:lstStyle/>
          <a:p>
            <a:r>
              <a:rPr lang="fr-FR" sz="5400" dirty="0">
                <a:latin typeface="Georgia-BoldItalic"/>
                <a:ea typeface="Cambria" panose="02040503050406030204" pitchFamily="18" charset="0"/>
              </a:rPr>
              <a:t>Conclusion et perspectives </a:t>
            </a:r>
            <a:endParaRPr lang="fr-MA" sz="5400" dirty="0">
              <a:latin typeface="Georgia-BoldItalic"/>
              <a:ea typeface="Cambria" panose="02040503050406030204" pitchFamily="18" charset="0"/>
            </a:endParaRPr>
          </a:p>
        </p:txBody>
      </p:sp>
    </p:spTree>
    <p:extLst>
      <p:ext uri="{BB962C8B-B14F-4D97-AF65-F5344CB8AC3E}">
        <p14:creationId xmlns:p14="http://schemas.microsoft.com/office/powerpoint/2010/main" val="2286960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F874A27-0B03-4BCA-B3C7-082B6A27FAA5}"/>
              </a:ext>
            </a:extLst>
          </p:cNvPr>
          <p:cNvSpPr>
            <a:spLocks noGrp="1"/>
          </p:cNvSpPr>
          <p:nvPr>
            <p:ph idx="1"/>
          </p:nvPr>
        </p:nvSpPr>
        <p:spPr>
          <a:xfrm>
            <a:off x="2624559" y="769257"/>
            <a:ext cx="9132011" cy="4978400"/>
          </a:xfrm>
        </p:spPr>
        <p:txBody>
          <a:bodyPr>
            <a:noAutofit/>
          </a:bodyPr>
          <a:lstStyle/>
          <a:p>
            <a:pPr marL="0" indent="0">
              <a:buNone/>
            </a:pPr>
            <a:r>
              <a:rPr lang="fr-FR" sz="8000" dirty="0">
                <a:latin typeface="Pristina" panose="03060402040406080204" pitchFamily="66" charset="0"/>
              </a:rPr>
              <a:t>Merci </a:t>
            </a:r>
          </a:p>
          <a:p>
            <a:pPr marL="0" indent="0">
              <a:buNone/>
            </a:pPr>
            <a:r>
              <a:rPr lang="fr-FR" sz="8000" dirty="0">
                <a:latin typeface="Pristina" panose="03060402040406080204" pitchFamily="66" charset="0"/>
              </a:rPr>
              <a:t>				Pour </a:t>
            </a:r>
          </a:p>
          <a:p>
            <a:pPr marL="3600450" lvl="8" indent="0">
              <a:buNone/>
            </a:pPr>
            <a:r>
              <a:rPr lang="fr-FR" sz="8000" dirty="0">
                <a:latin typeface="Pristina" panose="03060402040406080204" pitchFamily="66" charset="0"/>
              </a:rPr>
              <a:t>	Votre </a:t>
            </a:r>
          </a:p>
          <a:p>
            <a:pPr marL="0" indent="0">
              <a:buNone/>
            </a:pPr>
            <a:r>
              <a:rPr lang="fr-FR" sz="8000" dirty="0">
                <a:latin typeface="Pristina" panose="03060402040406080204" pitchFamily="66" charset="0"/>
              </a:rPr>
              <a:t>												Attention </a:t>
            </a:r>
            <a:endParaRPr lang="fr-MA" sz="8000" dirty="0">
              <a:latin typeface="Pristina" panose="03060402040406080204" pitchFamily="66" charset="0"/>
            </a:endParaRPr>
          </a:p>
        </p:txBody>
      </p:sp>
    </p:spTree>
    <p:extLst>
      <p:ext uri="{BB962C8B-B14F-4D97-AF65-F5344CB8AC3E}">
        <p14:creationId xmlns:p14="http://schemas.microsoft.com/office/powerpoint/2010/main" val="655681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5</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3556200" y="231155"/>
            <a:ext cx="592514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fr-FR" dirty="0">
                <a:latin typeface="Georgia" panose="02040502050405020303" pitchFamily="18" charset="0"/>
              </a:rPr>
              <a:t>Cahier de charges (1/5)</a:t>
            </a:r>
          </a:p>
          <a:p>
            <a:pPr>
              <a:lnSpc>
                <a:spcPct val="150000"/>
              </a:lnSpc>
            </a:pPr>
            <a:r>
              <a:rPr lang="fr-FR" sz="1600" b="1" dirty="0">
                <a:latin typeface="Georgia" panose="02040502050405020303" pitchFamily="18" charset="0"/>
              </a:rPr>
              <a:t>Contexte général de l’application </a:t>
            </a:r>
            <a:endParaRPr lang="fr-FR" dirty="0"/>
          </a:p>
          <a:p>
            <a:pPr>
              <a:lnSpc>
                <a:spcPct val="150000"/>
              </a:lnSpc>
            </a:pPr>
            <a:endParaRPr lang="en-US" dirty="0">
              <a:latin typeface="Georgia" panose="02040502050405020303" pitchFamily="18" charset="0"/>
            </a:endParaRPr>
          </a:p>
        </p:txBody>
      </p:sp>
      <p:sp>
        <p:nvSpPr>
          <p:cNvPr id="9" name="Content Placeholder 2">
            <a:extLst>
              <a:ext uri="{FF2B5EF4-FFF2-40B4-BE49-F238E27FC236}">
                <a16:creationId xmlns:a16="http://schemas.microsoft.com/office/drawing/2014/main" id="{63AAE5B6-F50A-443C-A507-C1FC1932901F}"/>
              </a:ext>
            </a:extLst>
          </p:cNvPr>
          <p:cNvSpPr txBox="1">
            <a:spLocks/>
          </p:cNvSpPr>
          <p:nvPr/>
        </p:nvSpPr>
        <p:spPr>
          <a:xfrm>
            <a:off x="1260975" y="1354476"/>
            <a:ext cx="10515600" cy="4149047"/>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457200" lvl="1" indent="0" algn="just">
              <a:lnSpc>
                <a:spcPct val="160000"/>
              </a:lnSpc>
              <a:buFont typeface="Arial"/>
              <a:buNone/>
            </a:pPr>
            <a:endParaRPr lang="fr-FR" dirty="0"/>
          </a:p>
          <a:p>
            <a:pPr marL="457200" lvl="1" indent="0" algn="just">
              <a:lnSpc>
                <a:spcPct val="160000"/>
              </a:lnSpc>
              <a:buFont typeface="Arial"/>
              <a:buNone/>
            </a:pPr>
            <a:r>
              <a:rPr lang="fr-FR" dirty="0">
                <a:solidFill>
                  <a:srgbClr val="000000"/>
                </a:solidFill>
                <a:latin typeface="SFRM1000"/>
              </a:rPr>
              <a:t>De nos jours voyager et chercher le logement est une nécessité pour différentes raisons. C’est ici que le rôle de l’informatique est important en facilitant la réservation d’hôtels et l’achat des billets d’avion dans un temps très bref. Notre projet donc a pour but de développer un site web qui peut répondre à ces besoins.</a:t>
            </a:r>
            <a:endParaRPr lang="en-US" dirty="0"/>
          </a:p>
        </p:txBody>
      </p:sp>
    </p:spTree>
    <p:extLst>
      <p:ext uri="{BB962C8B-B14F-4D97-AF65-F5344CB8AC3E}">
        <p14:creationId xmlns:p14="http://schemas.microsoft.com/office/powerpoint/2010/main" val="3047767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6</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3405280" y="382076"/>
            <a:ext cx="592514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fr-FR" dirty="0">
                <a:latin typeface="Georgia" panose="02040502050405020303" pitchFamily="18" charset="0"/>
              </a:rPr>
              <a:t>Cahier de charges (2/5)</a:t>
            </a:r>
          </a:p>
          <a:p>
            <a:pPr>
              <a:lnSpc>
                <a:spcPct val="150000"/>
              </a:lnSpc>
            </a:pPr>
            <a:r>
              <a:rPr lang="fr-FR" sz="1600" b="1" dirty="0">
                <a:latin typeface="Georgia" panose="02040502050405020303" pitchFamily="18" charset="0"/>
              </a:rPr>
              <a:t>Problématique</a:t>
            </a:r>
            <a:endParaRPr lang="en-US" sz="1600" b="1" dirty="0">
              <a:latin typeface="Georgia" panose="02040502050405020303" pitchFamily="18" charset="0"/>
            </a:endParaRPr>
          </a:p>
        </p:txBody>
      </p:sp>
      <p:sp>
        <p:nvSpPr>
          <p:cNvPr id="6" name="Content Placeholder 2">
            <a:extLst>
              <a:ext uri="{FF2B5EF4-FFF2-40B4-BE49-F238E27FC236}">
                <a16:creationId xmlns:a16="http://schemas.microsoft.com/office/drawing/2014/main" id="{A24F1F18-DBCD-4CCA-9E59-2C525C5AFC0D}"/>
              </a:ext>
            </a:extLst>
          </p:cNvPr>
          <p:cNvSpPr txBox="1">
            <a:spLocks/>
          </p:cNvSpPr>
          <p:nvPr/>
        </p:nvSpPr>
        <p:spPr>
          <a:xfrm>
            <a:off x="1110055" y="1938518"/>
            <a:ext cx="10515600" cy="2710864"/>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457200" lvl="1" indent="0">
              <a:lnSpc>
                <a:spcPct val="150000"/>
              </a:lnSpc>
              <a:buFont typeface="Arial"/>
              <a:buNone/>
            </a:pPr>
            <a:endParaRPr lang="fr-FR" dirty="0"/>
          </a:p>
          <a:p>
            <a:pPr marL="457200" lvl="1" indent="0" algn="just">
              <a:lnSpc>
                <a:spcPct val="150000"/>
              </a:lnSpc>
              <a:buFont typeface="Arial"/>
              <a:buNone/>
            </a:pPr>
            <a:r>
              <a:rPr lang="fr-FR" dirty="0"/>
              <a:t>Au cours de notre travail concernant le projet de fin d’année au sein du service informatique nous souhaitons établir un site de commerce électronique « E-commerce » pour faciliter le voyage et l’achat des billets destinée aux clients qui cherchent à voyager tout en facilitant l recherche du logement sans perte de temps.</a:t>
            </a:r>
            <a:endParaRPr lang="en-US" dirty="0"/>
          </a:p>
        </p:txBody>
      </p:sp>
    </p:spTree>
    <p:extLst>
      <p:ext uri="{BB962C8B-B14F-4D97-AF65-F5344CB8AC3E}">
        <p14:creationId xmlns:p14="http://schemas.microsoft.com/office/powerpoint/2010/main" val="47791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7</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3547324" y="284421"/>
            <a:ext cx="592514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fr-FR" dirty="0">
                <a:latin typeface="Georgia" panose="02040502050405020303" pitchFamily="18" charset="0"/>
              </a:rPr>
              <a:t>Cahier de charges (3/5)</a:t>
            </a:r>
          </a:p>
          <a:p>
            <a:pPr>
              <a:lnSpc>
                <a:spcPct val="150000"/>
              </a:lnSpc>
            </a:pPr>
            <a:r>
              <a:rPr lang="fr-FR" sz="1600" b="1" dirty="0">
                <a:solidFill>
                  <a:srgbClr val="000000"/>
                </a:solidFill>
                <a:latin typeface="Georgia" panose="02040502050405020303" pitchFamily="18" charset="0"/>
              </a:rPr>
              <a:t>Objectif et cible de l’application web</a:t>
            </a:r>
            <a:endParaRPr lang="en-US" sz="1600" b="1" dirty="0">
              <a:latin typeface="Georgia" panose="02040502050405020303" pitchFamily="18" charset="0"/>
            </a:endParaRPr>
          </a:p>
        </p:txBody>
      </p:sp>
      <p:sp>
        <p:nvSpPr>
          <p:cNvPr id="7" name="Content Placeholder 2">
            <a:extLst>
              <a:ext uri="{FF2B5EF4-FFF2-40B4-BE49-F238E27FC236}">
                <a16:creationId xmlns:a16="http://schemas.microsoft.com/office/drawing/2014/main" id="{AF8F4571-5E7E-49B1-A186-51656780922D}"/>
              </a:ext>
            </a:extLst>
          </p:cNvPr>
          <p:cNvSpPr txBox="1">
            <a:spLocks/>
          </p:cNvSpPr>
          <p:nvPr/>
        </p:nvSpPr>
        <p:spPr>
          <a:xfrm>
            <a:off x="1252098" y="1976546"/>
            <a:ext cx="10515600" cy="2630965"/>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1"/>
            <a:endParaRPr lang="fr-FR" dirty="0"/>
          </a:p>
          <a:p>
            <a:pPr marL="457200" lvl="1" indent="0" algn="just">
              <a:lnSpc>
                <a:spcPct val="150000"/>
              </a:lnSpc>
              <a:buFont typeface="Arial"/>
              <a:buNone/>
            </a:pPr>
            <a:r>
              <a:rPr lang="fr-FR" sz="1800" dirty="0">
                <a:solidFill>
                  <a:srgbClr val="000000"/>
                </a:solidFill>
                <a:latin typeface="SFRM1000"/>
              </a:rPr>
              <a:t> </a:t>
            </a:r>
            <a:r>
              <a:rPr lang="fr-FR" dirty="0">
                <a:solidFill>
                  <a:srgbClr val="000000"/>
                </a:solidFill>
                <a:latin typeface="SFRM1000"/>
              </a:rPr>
              <a:t>L’objectif principal de notre site e-commerce et de faciliter l’achat des billets et la réservation d’hôtel en effet ce site permet de :</a:t>
            </a:r>
          </a:p>
          <a:p>
            <a:pPr marL="457200" lvl="1" indent="0" algn="just">
              <a:buFont typeface="Arial"/>
              <a:buNone/>
            </a:pPr>
            <a:r>
              <a:rPr lang="fr-FR" dirty="0">
                <a:solidFill>
                  <a:srgbClr val="000000"/>
                </a:solidFill>
                <a:latin typeface="SFRM1000"/>
              </a:rPr>
              <a:t>	•    D’offrir les voles disponibles avec des prix triés dans un ordre croissant.</a:t>
            </a:r>
          </a:p>
          <a:p>
            <a:pPr marL="457200" lvl="1" indent="0" algn="just">
              <a:buFont typeface="Arial"/>
              <a:buNone/>
            </a:pPr>
            <a:r>
              <a:rPr lang="fr-FR" dirty="0">
                <a:solidFill>
                  <a:srgbClr val="000000"/>
                </a:solidFill>
                <a:latin typeface="SFRM1000"/>
              </a:rPr>
              <a:t>	• Offrir les réservations des hôtels disponibles avec la devise du pays choisi.</a:t>
            </a:r>
            <a:br>
              <a:rPr lang="fr-FR" dirty="0"/>
            </a:br>
            <a:br>
              <a:rPr lang="fr-FR" dirty="0"/>
            </a:br>
            <a:endParaRPr lang="en-US" dirty="0"/>
          </a:p>
        </p:txBody>
      </p:sp>
    </p:spTree>
    <p:extLst>
      <p:ext uri="{BB962C8B-B14F-4D97-AF65-F5344CB8AC3E}">
        <p14:creationId xmlns:p14="http://schemas.microsoft.com/office/powerpoint/2010/main" val="2757792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8</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3547324" y="284421"/>
            <a:ext cx="592514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 panose="02040502050405020303" pitchFamily="18" charset="0"/>
              </a:rPr>
              <a:t>Cahier de charges (4/5)</a:t>
            </a:r>
            <a:endParaRPr lang="en-US" dirty="0">
              <a:latin typeface="Georgia" panose="02040502050405020303" pitchFamily="18" charset="0"/>
            </a:endParaRPr>
          </a:p>
        </p:txBody>
      </p:sp>
      <p:sp>
        <p:nvSpPr>
          <p:cNvPr id="6" name="Content Placeholder 2">
            <a:extLst>
              <a:ext uri="{FF2B5EF4-FFF2-40B4-BE49-F238E27FC236}">
                <a16:creationId xmlns:a16="http://schemas.microsoft.com/office/drawing/2014/main" id="{169020AA-F400-4986-9EFC-E99CB0604A88}"/>
              </a:ext>
            </a:extLst>
          </p:cNvPr>
          <p:cNvSpPr>
            <a:spLocks noGrp="1"/>
          </p:cNvSpPr>
          <p:nvPr/>
        </p:nvSpPr>
        <p:spPr>
          <a:xfrm>
            <a:off x="2152095" y="1253331"/>
            <a:ext cx="7071804"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fr-FR" sz="1800" dirty="0">
                <a:latin typeface="Georgia" panose="02040502050405020303" pitchFamily="18" charset="0"/>
              </a:rPr>
              <a:t>Fonctionnalités générales :</a:t>
            </a:r>
          </a:p>
          <a:p>
            <a:pPr lvl="2">
              <a:lnSpc>
                <a:spcPct val="150000"/>
              </a:lnSpc>
              <a:buFont typeface="Wingdings" panose="05000000000000000000" pitchFamily="2" charset="2"/>
              <a:buChar char="v"/>
            </a:pPr>
            <a:r>
              <a:rPr lang="fr-FR" sz="1800" dirty="0">
                <a:latin typeface="Georgia" panose="02040502050405020303" pitchFamily="18" charset="0"/>
              </a:rPr>
              <a:t> </a:t>
            </a:r>
            <a:r>
              <a:rPr lang="fr-FR" sz="1800" dirty="0" err="1">
                <a:latin typeface="Georgia" panose="02040502050405020303" pitchFamily="18" charset="0"/>
              </a:rPr>
              <a:t>Front-End</a:t>
            </a:r>
            <a:r>
              <a:rPr lang="fr-FR" sz="1800" dirty="0">
                <a:latin typeface="Georgia" panose="02040502050405020303" pitchFamily="18" charset="0"/>
              </a:rPr>
              <a:t>:</a:t>
            </a:r>
          </a:p>
          <a:p>
            <a:pPr marL="457200" lvl="1" indent="0">
              <a:lnSpc>
                <a:spcPct val="150000"/>
              </a:lnSpc>
              <a:buNone/>
            </a:pPr>
            <a:r>
              <a:rPr lang="fr-FR" sz="1800" dirty="0">
                <a:latin typeface="Georgia" panose="02040502050405020303" pitchFamily="18" charset="0"/>
              </a:rPr>
              <a:t>Notre application doit contenir :</a:t>
            </a:r>
          </a:p>
          <a:p>
            <a:pPr lvl="3">
              <a:lnSpc>
                <a:spcPct val="150000"/>
              </a:lnSpc>
              <a:buFont typeface="Wingdings" panose="05000000000000000000" pitchFamily="2" charset="2"/>
              <a:buChar char="ü"/>
            </a:pPr>
            <a:r>
              <a:rPr lang="fr-FR" dirty="0">
                <a:latin typeface="Georgia" panose="02040502050405020303" pitchFamily="18" charset="0"/>
              </a:rPr>
              <a:t>Une page d’accueil</a:t>
            </a:r>
          </a:p>
          <a:p>
            <a:pPr lvl="3">
              <a:lnSpc>
                <a:spcPct val="150000"/>
              </a:lnSpc>
              <a:buFont typeface="Wingdings" panose="05000000000000000000" pitchFamily="2" charset="2"/>
              <a:buChar char="ü"/>
            </a:pPr>
            <a:r>
              <a:rPr lang="fr-FR" dirty="0">
                <a:latin typeface="Georgia" panose="02040502050405020303" pitchFamily="18" charset="0"/>
              </a:rPr>
              <a:t> Une page des choix </a:t>
            </a:r>
          </a:p>
          <a:p>
            <a:pPr lvl="3">
              <a:lnSpc>
                <a:spcPct val="150000"/>
              </a:lnSpc>
              <a:buFont typeface="Wingdings" panose="05000000000000000000" pitchFamily="2" charset="2"/>
              <a:buChar char="ü"/>
            </a:pPr>
            <a:r>
              <a:rPr lang="fr-FR" dirty="0">
                <a:latin typeface="Georgia" panose="02040502050405020303" pitchFamily="18" charset="0"/>
              </a:rPr>
              <a:t> Une page de contact</a:t>
            </a:r>
          </a:p>
          <a:p>
            <a:pPr lvl="3">
              <a:lnSpc>
                <a:spcPct val="150000"/>
              </a:lnSpc>
              <a:buFont typeface="Wingdings" panose="05000000000000000000" pitchFamily="2" charset="2"/>
              <a:buChar char="ü"/>
            </a:pPr>
            <a:r>
              <a:rPr lang="fr-FR" dirty="0">
                <a:latin typeface="Georgia" panose="02040502050405020303" pitchFamily="18" charset="0"/>
              </a:rPr>
              <a:t> Une page d’à propos </a:t>
            </a:r>
          </a:p>
          <a:p>
            <a:pPr lvl="3">
              <a:lnSpc>
                <a:spcPct val="150000"/>
              </a:lnSpc>
              <a:buFont typeface="Wingdings" panose="05000000000000000000" pitchFamily="2" charset="2"/>
              <a:buChar char="ü"/>
            </a:pPr>
            <a:r>
              <a:rPr lang="fr-FR" dirty="0">
                <a:latin typeface="Georgia" panose="02040502050405020303" pitchFamily="18" charset="0"/>
              </a:rPr>
              <a:t> Des pages d’authentification </a:t>
            </a:r>
          </a:p>
          <a:p>
            <a:pPr lvl="3">
              <a:lnSpc>
                <a:spcPct val="150000"/>
              </a:lnSpc>
              <a:buFont typeface="Wingdings" panose="05000000000000000000" pitchFamily="2" charset="2"/>
              <a:buChar char="ü"/>
            </a:pPr>
            <a:r>
              <a:rPr lang="fr-FR" dirty="0">
                <a:latin typeface="Georgia" panose="02040502050405020303" pitchFamily="18" charset="0"/>
              </a:rPr>
              <a:t> Une page de paiement </a:t>
            </a:r>
          </a:p>
          <a:p>
            <a:pPr lvl="3">
              <a:lnSpc>
                <a:spcPct val="150000"/>
              </a:lnSpc>
              <a:buFont typeface="Wingdings" panose="05000000000000000000" pitchFamily="2" charset="2"/>
              <a:buChar char="ü"/>
            </a:pPr>
            <a:r>
              <a:rPr lang="fr-FR" dirty="0">
                <a:latin typeface="Georgia" panose="02040502050405020303" pitchFamily="18" charset="0"/>
              </a:rPr>
              <a:t> Profil de l’utilisateur 	</a:t>
            </a:r>
          </a:p>
          <a:p>
            <a:pPr>
              <a:lnSpc>
                <a:spcPct val="150000"/>
              </a:lnSpc>
            </a:pPr>
            <a:endParaRPr lang="en-US" sz="1800" dirty="0">
              <a:latin typeface="Georgia" panose="02040502050405020303" pitchFamily="18" charset="0"/>
            </a:endParaRPr>
          </a:p>
        </p:txBody>
      </p:sp>
    </p:spTree>
    <p:extLst>
      <p:ext uri="{BB962C8B-B14F-4D97-AF65-F5344CB8AC3E}">
        <p14:creationId xmlns:p14="http://schemas.microsoft.com/office/powerpoint/2010/main" val="4095437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9</a:t>
            </a:fld>
            <a:endParaRPr lang="fr-MA" dirty="0"/>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3547324" y="284421"/>
            <a:ext cx="592514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 panose="02040502050405020303" pitchFamily="18" charset="0"/>
              </a:rPr>
              <a:t>Cahier de charges (5/5)</a:t>
            </a:r>
            <a:endParaRPr lang="en-US" dirty="0">
              <a:latin typeface="Georgia" panose="02040502050405020303" pitchFamily="18" charset="0"/>
            </a:endParaRPr>
          </a:p>
        </p:txBody>
      </p:sp>
      <p:sp>
        <p:nvSpPr>
          <p:cNvPr id="7" name="Content Placeholder 2">
            <a:extLst>
              <a:ext uri="{FF2B5EF4-FFF2-40B4-BE49-F238E27FC236}">
                <a16:creationId xmlns:a16="http://schemas.microsoft.com/office/drawing/2014/main" id="{5C9DF6BD-44D3-43F6-ADCA-0AF098DE3996}"/>
              </a:ext>
            </a:extLst>
          </p:cNvPr>
          <p:cNvSpPr>
            <a:spLocks noGrp="1"/>
          </p:cNvSpPr>
          <p:nvPr/>
        </p:nvSpPr>
        <p:spPr>
          <a:xfrm>
            <a:off x="1832499" y="1272928"/>
            <a:ext cx="7169458" cy="45952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fr-FR" sz="1800" dirty="0">
                <a:latin typeface="Georgia" panose="02040502050405020303" pitchFamily="18" charset="0"/>
              </a:rPr>
              <a:t>Fonctionnalités générales</a:t>
            </a:r>
          </a:p>
          <a:p>
            <a:pPr lvl="2">
              <a:lnSpc>
                <a:spcPct val="150000"/>
              </a:lnSpc>
              <a:buFont typeface="Wingdings" panose="05000000000000000000" pitchFamily="2" charset="2"/>
              <a:buChar char="v"/>
            </a:pPr>
            <a:r>
              <a:rPr lang="fr-FR" sz="1800" dirty="0" err="1">
                <a:latin typeface="Georgia" panose="02040502050405020303" pitchFamily="18" charset="0"/>
              </a:rPr>
              <a:t>Back-End</a:t>
            </a:r>
            <a:endParaRPr lang="fr-FR" sz="1800" dirty="0">
              <a:latin typeface="Georgia" panose="02040502050405020303" pitchFamily="18" charset="0"/>
            </a:endParaRPr>
          </a:p>
          <a:p>
            <a:pPr marL="457200" lvl="1" indent="0">
              <a:lnSpc>
                <a:spcPct val="150000"/>
              </a:lnSpc>
              <a:buNone/>
            </a:pPr>
            <a:r>
              <a:rPr lang="fr-FR" sz="1800" dirty="0">
                <a:latin typeface="Georgia" panose="02040502050405020303" pitchFamily="18" charset="0"/>
              </a:rPr>
              <a:t>Notre application doit permettre de :</a:t>
            </a:r>
          </a:p>
          <a:p>
            <a:pPr lvl="3">
              <a:lnSpc>
                <a:spcPct val="150000"/>
              </a:lnSpc>
            </a:pPr>
            <a:r>
              <a:rPr lang="fr-FR" dirty="0">
                <a:latin typeface="Georgia" panose="02040502050405020303" pitchFamily="18" charset="0"/>
              </a:rPr>
              <a:t>Gérer</a:t>
            </a:r>
            <a:r>
              <a:rPr lang="en-US" dirty="0">
                <a:latin typeface="Georgia" panose="02040502050405020303" pitchFamily="18" charset="0"/>
              </a:rPr>
              <a:t> le </a:t>
            </a:r>
            <a:r>
              <a:rPr lang="en-US" dirty="0" err="1">
                <a:latin typeface="Georgia" panose="02040502050405020303" pitchFamily="18" charset="0"/>
              </a:rPr>
              <a:t>compte</a:t>
            </a:r>
            <a:endParaRPr lang="en-US" dirty="0">
              <a:latin typeface="Georgia" panose="02040502050405020303" pitchFamily="18" charset="0"/>
            </a:endParaRPr>
          </a:p>
          <a:p>
            <a:pPr lvl="3">
              <a:lnSpc>
                <a:spcPct val="150000"/>
              </a:lnSpc>
            </a:pPr>
            <a:r>
              <a:rPr lang="en-US" dirty="0" err="1">
                <a:latin typeface="Georgia" panose="02040502050405020303" pitchFamily="18" charset="0"/>
              </a:rPr>
              <a:t>Gérer</a:t>
            </a:r>
            <a:r>
              <a:rPr lang="en-US" dirty="0">
                <a:latin typeface="Georgia" panose="02040502050405020303" pitchFamily="18" charset="0"/>
              </a:rPr>
              <a:t> les </a:t>
            </a:r>
            <a:r>
              <a:rPr lang="en-US" dirty="0" err="1">
                <a:latin typeface="Georgia" panose="02040502050405020303" pitchFamily="18" charset="0"/>
              </a:rPr>
              <a:t>recherches</a:t>
            </a:r>
            <a:endParaRPr lang="en-US" dirty="0">
              <a:latin typeface="Georgia" panose="02040502050405020303" pitchFamily="18" charset="0"/>
            </a:endParaRPr>
          </a:p>
          <a:p>
            <a:pPr lvl="3">
              <a:lnSpc>
                <a:spcPct val="150000"/>
              </a:lnSpc>
            </a:pPr>
            <a:r>
              <a:rPr lang="en-US" dirty="0" err="1">
                <a:latin typeface="Georgia" panose="02040502050405020303" pitchFamily="18" charset="0"/>
              </a:rPr>
              <a:t>Avoir</a:t>
            </a:r>
            <a:r>
              <a:rPr lang="en-US" dirty="0">
                <a:latin typeface="Georgia" panose="02040502050405020303" pitchFamily="18" charset="0"/>
              </a:rPr>
              <a:t> de la </a:t>
            </a:r>
            <a:r>
              <a:rPr lang="en-US" dirty="0" err="1">
                <a:latin typeface="Georgia" panose="02040502050405020303" pitchFamily="18" charset="0"/>
              </a:rPr>
              <a:t>maintenabilité</a:t>
            </a:r>
            <a:endParaRPr lang="en-US" dirty="0">
              <a:latin typeface="Georgia" panose="02040502050405020303" pitchFamily="18" charset="0"/>
            </a:endParaRPr>
          </a:p>
          <a:p>
            <a:pPr lvl="3">
              <a:lnSpc>
                <a:spcPct val="150000"/>
              </a:lnSpc>
            </a:pPr>
            <a:r>
              <a:rPr lang="en-US" dirty="0" err="1">
                <a:latin typeface="Georgia" panose="02040502050405020303" pitchFamily="18" charset="0"/>
              </a:rPr>
              <a:t>Avoir</a:t>
            </a:r>
            <a:r>
              <a:rPr lang="en-US" dirty="0">
                <a:latin typeface="Georgia" panose="02040502050405020303" pitchFamily="18" charset="0"/>
              </a:rPr>
              <a:t> </a:t>
            </a:r>
            <a:r>
              <a:rPr lang="en-US" dirty="0" err="1">
                <a:latin typeface="Georgia" panose="02040502050405020303" pitchFamily="18" charset="0"/>
              </a:rPr>
              <a:t>une</a:t>
            </a:r>
            <a:r>
              <a:rPr lang="en-US" dirty="0">
                <a:latin typeface="Georgia" panose="02040502050405020303" pitchFamily="18" charset="0"/>
              </a:rPr>
              <a:t> </a:t>
            </a:r>
            <a:r>
              <a:rPr lang="en-US" dirty="0" err="1">
                <a:latin typeface="Georgia" panose="02040502050405020303" pitchFamily="18" charset="0"/>
              </a:rPr>
              <a:t>capacité</a:t>
            </a:r>
            <a:r>
              <a:rPr lang="en-US" dirty="0">
                <a:latin typeface="Georgia" panose="02040502050405020303" pitchFamily="18" charset="0"/>
              </a:rPr>
              <a:t> </a:t>
            </a:r>
            <a:r>
              <a:rPr lang="en-US" dirty="0" err="1">
                <a:latin typeface="Georgia" panose="02040502050405020303" pitchFamily="18" charset="0"/>
              </a:rPr>
              <a:t>fonctionnelle</a:t>
            </a:r>
            <a:r>
              <a:rPr lang="en-US" dirty="0">
                <a:latin typeface="Georgia" panose="02040502050405020303" pitchFamily="18" charset="0"/>
              </a:rPr>
              <a:t> et </a:t>
            </a:r>
            <a:r>
              <a:rPr lang="en-US" dirty="0" err="1">
                <a:latin typeface="Georgia" panose="02040502050405020303" pitchFamily="18" charset="0"/>
              </a:rPr>
              <a:t>convivialité</a:t>
            </a:r>
            <a:endParaRPr lang="en-US" dirty="0">
              <a:latin typeface="Georgia" panose="02040502050405020303" pitchFamily="18" charset="0"/>
            </a:endParaRPr>
          </a:p>
          <a:p>
            <a:pPr lvl="3">
              <a:lnSpc>
                <a:spcPct val="150000"/>
              </a:lnSpc>
            </a:pPr>
            <a:r>
              <a:rPr lang="en-US" dirty="0" err="1">
                <a:latin typeface="Georgia" panose="02040502050405020303" pitchFamily="18" charset="0"/>
              </a:rPr>
              <a:t>Avoir</a:t>
            </a:r>
            <a:r>
              <a:rPr lang="en-US" dirty="0">
                <a:latin typeface="Georgia" panose="02040502050405020303" pitchFamily="18" charset="0"/>
              </a:rPr>
              <a:t> </a:t>
            </a:r>
            <a:r>
              <a:rPr lang="en-US" dirty="0" err="1">
                <a:latin typeface="Georgia" panose="02040502050405020303" pitchFamily="18" charset="0"/>
              </a:rPr>
              <a:t>une</a:t>
            </a:r>
            <a:r>
              <a:rPr lang="en-US" dirty="0">
                <a:latin typeface="Georgia" panose="02040502050405020303" pitchFamily="18" charset="0"/>
              </a:rPr>
              <a:t> </a:t>
            </a:r>
            <a:r>
              <a:rPr lang="en-US" dirty="0" err="1">
                <a:latin typeface="Georgia" panose="02040502050405020303" pitchFamily="18" charset="0"/>
              </a:rPr>
              <a:t>sécurité</a:t>
            </a:r>
            <a:endParaRPr lang="en-US" dirty="0">
              <a:latin typeface="Georgia" panose="02040502050405020303" pitchFamily="18" charset="0"/>
            </a:endParaRPr>
          </a:p>
          <a:p>
            <a:pPr lvl="3">
              <a:lnSpc>
                <a:spcPct val="150000"/>
              </a:lnSpc>
            </a:pPr>
            <a:r>
              <a:rPr lang="en-US" dirty="0" err="1">
                <a:latin typeface="Georgia" panose="02040502050405020303" pitchFamily="18" charset="0"/>
              </a:rPr>
              <a:t>Offrir</a:t>
            </a:r>
            <a:r>
              <a:rPr lang="en-US" dirty="0">
                <a:latin typeface="Georgia" panose="02040502050405020303" pitchFamily="18" charset="0"/>
              </a:rPr>
              <a:t> </a:t>
            </a:r>
            <a:r>
              <a:rPr lang="en-US" dirty="0" err="1">
                <a:latin typeface="Georgia" panose="02040502050405020303" pitchFamily="18" charset="0"/>
              </a:rPr>
              <a:t>une</a:t>
            </a:r>
            <a:r>
              <a:rPr lang="en-US" dirty="0">
                <a:latin typeface="Georgia" panose="02040502050405020303" pitchFamily="18" charset="0"/>
              </a:rPr>
              <a:t> </a:t>
            </a:r>
            <a:r>
              <a:rPr lang="en-US" dirty="0" err="1">
                <a:latin typeface="Georgia" panose="02040502050405020303" pitchFamily="18" charset="0"/>
              </a:rPr>
              <a:t>compatibilité</a:t>
            </a:r>
            <a:r>
              <a:rPr lang="en-US" dirty="0">
                <a:latin typeface="Georgia" panose="02040502050405020303" pitchFamily="18" charset="0"/>
              </a:rPr>
              <a:t> </a:t>
            </a:r>
          </a:p>
        </p:txBody>
      </p:sp>
    </p:spTree>
    <p:extLst>
      <p:ext uri="{BB962C8B-B14F-4D97-AF65-F5344CB8AC3E}">
        <p14:creationId xmlns:p14="http://schemas.microsoft.com/office/powerpoint/2010/main" val="3530941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e">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e">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TM03457496[[fn=Parallaxe]]</Template>
  <TotalTime>1484</TotalTime>
  <Words>1188</Words>
  <Application>Microsoft Office PowerPoint</Application>
  <PresentationFormat>Grand écran</PresentationFormat>
  <Paragraphs>165</Paragraphs>
  <Slides>43</Slides>
  <Notes>1</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43</vt:i4>
      </vt:variant>
    </vt:vector>
  </HeadingPairs>
  <TitlesOfParts>
    <vt:vector size="56" baseType="lpstr">
      <vt:lpstr>Arial</vt:lpstr>
      <vt:lpstr>Bell MT</vt:lpstr>
      <vt:lpstr>Calibri</vt:lpstr>
      <vt:lpstr>Cambria</vt:lpstr>
      <vt:lpstr>Corbel</vt:lpstr>
      <vt:lpstr>Georgia</vt:lpstr>
      <vt:lpstr>Georgia-BoldItalic</vt:lpstr>
      <vt:lpstr>oswaldregular</vt:lpstr>
      <vt:lpstr>Pristina</vt:lpstr>
      <vt:lpstr>SFRM1000</vt:lpstr>
      <vt:lpstr>Times New Roman</vt:lpstr>
      <vt:lpstr>Wingdings</vt:lpstr>
      <vt:lpstr>Parallaxe</vt:lpstr>
      <vt:lpstr>Développement d’un site E-commerce</vt:lpstr>
      <vt:lpstr>Plan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Réalisation de l’application </vt:lpstr>
      <vt:lpstr>Réalisation de l’application (1/3) Les technologies de développement </vt:lpstr>
      <vt:lpstr>Réalisation de l’application (2/3) Les environnements de développement </vt:lpstr>
      <vt:lpstr>Réalisation de l’application (3/3) Services API </vt:lpstr>
      <vt:lpstr>Réalisation de l’application (1/21) Difficultés rencontrées </vt:lpstr>
      <vt:lpstr>Réalisation de l’application (2/21) Présentation des interfaces et le fonctionnement </vt:lpstr>
      <vt:lpstr>Réalisation de l’application (3/21) Présentation des interfaces et le fonctionnement </vt:lpstr>
      <vt:lpstr>Réalisation de l’application (4/21) Présentation des interfaces et le fonctionnement </vt:lpstr>
      <vt:lpstr>Réalisation de l’application (5/21) Présentation des interfaces et le fonctionnement </vt:lpstr>
      <vt:lpstr>Réalisation de l’application (6/21) Présentation des interfaces et le fonctionnement </vt:lpstr>
      <vt:lpstr>Réalisation de l’application (7/21) Présentation des interfaces et le fonctionnement </vt:lpstr>
      <vt:lpstr>Réalisation de l’application (8/21) Présentation des interfaces et le fonctionnement </vt:lpstr>
      <vt:lpstr>Réalisation de l’application (9/21) Présentation des interfaces et le fonctionnement </vt:lpstr>
      <vt:lpstr>Réalisation de l’application (10/21) Présentation des interfaces et le fonctionnement </vt:lpstr>
      <vt:lpstr>Réalisation de l’application (11/21) Présentation des interfaces et le fonctionnement </vt:lpstr>
      <vt:lpstr>Réalisation de l’application (12/21) Présentation des interfaces et le fonctionnement </vt:lpstr>
      <vt:lpstr>Réalisation de l’application (13/21) Présentation des interfaces et le fonctionnement </vt:lpstr>
      <vt:lpstr>Réalisation de l’application (14/21) Présentation des interfaces et le fonctionnement </vt:lpstr>
      <vt:lpstr>Réalisation de l’application (15/21) Présentation des interfaces et le fonctionnement </vt:lpstr>
      <vt:lpstr>Réalisation de l’application (16/21) Présentation des interfaces et le fonctionnement </vt:lpstr>
      <vt:lpstr>Réalisation de l’application (17/21) Présentation des interfaces et le fonctionnement </vt:lpstr>
      <vt:lpstr>Réalisation de l’application (18/21) Présentation des interfaces et le fonctionnement </vt:lpstr>
      <vt:lpstr>Réalisation de l’application (19/21) Présentation des interfaces et le fonctionnement </vt:lpstr>
      <vt:lpstr>Réalisation de l’application (20/21) Présentation des interfaces et le fonctionnement </vt:lpstr>
      <vt:lpstr>Réalisation de l’application (21/21) Présentation des interfaces et le fonctionnement </vt:lpstr>
      <vt:lpstr>Conclusion et perspectives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Page d’acceuil</dc:title>
  <dc:creator>Adnane-PC</dc:creator>
  <cp:lastModifiedBy>mohammed bekraoui</cp:lastModifiedBy>
  <cp:revision>460</cp:revision>
  <dcterms:created xsi:type="dcterms:W3CDTF">2020-08-20T10:38:18Z</dcterms:created>
  <dcterms:modified xsi:type="dcterms:W3CDTF">2021-06-25T23:02:51Z</dcterms:modified>
</cp:coreProperties>
</file>